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8" r:id="rId3"/>
    <p:sldId id="262" r:id="rId4"/>
    <p:sldId id="263" r:id="rId5"/>
    <p:sldId id="260" r:id="rId6"/>
    <p:sldId id="261" r:id="rId7"/>
    <p:sldId id="273" r:id="rId8"/>
    <p:sldId id="274" r:id="rId9"/>
    <p:sldId id="275" r:id="rId10"/>
    <p:sldId id="257" r:id="rId11"/>
    <p:sldId id="264" r:id="rId12"/>
    <p:sldId id="278" r:id="rId13"/>
    <p:sldId id="266" r:id="rId14"/>
    <p:sldId id="276" r:id="rId15"/>
    <p:sldId id="265" r:id="rId16"/>
    <p:sldId id="271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4C2A9-A93C-4F1C-AF06-8F9111B89A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5552CB2-11A3-45B4-8352-5B9223DDCB29}">
      <dgm:prSet/>
      <dgm:spPr/>
      <dgm:t>
        <a:bodyPr/>
        <a:lstStyle/>
        <a:p>
          <a:r>
            <a:rPr lang="en-US" dirty="0"/>
            <a:t>Initially, I was not sure whether to include the LCM samples through my pipeline. </a:t>
          </a:r>
        </a:p>
      </dgm:t>
    </dgm:pt>
    <dgm:pt modelId="{614CA6F5-7C99-4477-839C-29BC3277098B}" type="parTrans" cxnId="{90B67228-3253-4475-B97C-97AB15F41B7F}">
      <dgm:prSet/>
      <dgm:spPr/>
      <dgm:t>
        <a:bodyPr/>
        <a:lstStyle/>
        <a:p>
          <a:endParaRPr lang="en-US"/>
        </a:p>
      </dgm:t>
    </dgm:pt>
    <dgm:pt modelId="{66D48168-1E61-440B-B33B-61A2523651B2}" type="sibTrans" cxnId="{90B67228-3253-4475-B97C-97AB15F41B7F}">
      <dgm:prSet/>
      <dgm:spPr/>
      <dgm:t>
        <a:bodyPr/>
        <a:lstStyle/>
        <a:p>
          <a:endParaRPr lang="en-US"/>
        </a:p>
      </dgm:t>
    </dgm:pt>
    <dgm:pt modelId="{CC5AD256-E0EC-4077-BF92-8D6D136E3AE2}">
      <dgm:prSet/>
      <dgm:spPr/>
      <dgm:t>
        <a:bodyPr/>
        <a:lstStyle/>
        <a:p>
          <a:r>
            <a:rPr lang="en-US" dirty="0"/>
            <a:t>I had to debate whether to remove the samples with bad quality.</a:t>
          </a:r>
        </a:p>
      </dgm:t>
    </dgm:pt>
    <dgm:pt modelId="{FE0078A3-AD55-44C2-A43F-F5DCF4407947}" type="parTrans" cxnId="{8F692717-95EB-4A38-A2C8-AB35BFB733F4}">
      <dgm:prSet/>
      <dgm:spPr/>
      <dgm:t>
        <a:bodyPr/>
        <a:lstStyle/>
        <a:p>
          <a:endParaRPr lang="en-US"/>
        </a:p>
      </dgm:t>
    </dgm:pt>
    <dgm:pt modelId="{1A755A94-EC9E-458B-8326-CEDF1A20685B}" type="sibTrans" cxnId="{8F692717-95EB-4A38-A2C8-AB35BFB733F4}">
      <dgm:prSet/>
      <dgm:spPr/>
      <dgm:t>
        <a:bodyPr/>
        <a:lstStyle/>
        <a:p>
          <a:endParaRPr lang="en-US"/>
        </a:p>
      </dgm:t>
    </dgm:pt>
    <dgm:pt modelId="{490B86B5-5F71-459F-8D62-2AA495BE3601}">
      <dgm:prSet/>
      <dgm:spPr/>
      <dgm:t>
        <a:bodyPr/>
        <a:lstStyle/>
        <a:p>
          <a:r>
            <a:rPr lang="en-US" dirty="0"/>
            <a:t>I had trouble generating the correlation matrix for the heat map but was able to troubleshoot. </a:t>
          </a:r>
        </a:p>
      </dgm:t>
    </dgm:pt>
    <dgm:pt modelId="{9F99F7C5-9330-41F0-8F3B-EED30D4509E7}" type="parTrans" cxnId="{D34B3C43-E597-4D35-9736-2B3DBE49A87C}">
      <dgm:prSet/>
      <dgm:spPr/>
      <dgm:t>
        <a:bodyPr/>
        <a:lstStyle/>
        <a:p>
          <a:endParaRPr lang="en-US"/>
        </a:p>
      </dgm:t>
    </dgm:pt>
    <dgm:pt modelId="{82BAFA71-975F-4AA2-BB05-F47E6E2B1614}" type="sibTrans" cxnId="{D34B3C43-E597-4D35-9736-2B3DBE49A87C}">
      <dgm:prSet/>
      <dgm:spPr/>
      <dgm:t>
        <a:bodyPr/>
        <a:lstStyle/>
        <a:p>
          <a:endParaRPr lang="en-US"/>
        </a:p>
      </dgm:t>
    </dgm:pt>
    <dgm:pt modelId="{F907DC81-74E3-4046-8BC3-5BC5876698D8}">
      <dgm:prSet/>
      <dgm:spPr/>
      <dgm:t>
        <a:bodyPr/>
        <a:lstStyle/>
        <a:p>
          <a:r>
            <a:rPr lang="en-US" dirty="0"/>
            <a:t>I tried using </a:t>
          </a:r>
          <a:r>
            <a:rPr lang="en-US" dirty="0" err="1"/>
            <a:t>Enrichr</a:t>
          </a:r>
          <a:r>
            <a:rPr lang="en-US" dirty="0"/>
            <a:t> instead of </a:t>
          </a:r>
          <a:r>
            <a:rPr lang="en-US" dirty="0" err="1"/>
            <a:t>Metascape</a:t>
          </a:r>
          <a:r>
            <a:rPr lang="en-US" dirty="0"/>
            <a:t> in the beginning however it did not give me the results I was looking for. </a:t>
          </a:r>
        </a:p>
      </dgm:t>
    </dgm:pt>
    <dgm:pt modelId="{5CDA3815-202D-40C0-93FA-AECC4CA52FC5}" type="parTrans" cxnId="{73503247-07F4-47B6-82A1-D894ACC8ECDB}">
      <dgm:prSet/>
      <dgm:spPr/>
      <dgm:t>
        <a:bodyPr/>
        <a:lstStyle/>
        <a:p>
          <a:endParaRPr lang="en-US"/>
        </a:p>
      </dgm:t>
    </dgm:pt>
    <dgm:pt modelId="{9932520D-6A7B-4D64-B1F5-2038AB89AEFC}" type="sibTrans" cxnId="{73503247-07F4-47B6-82A1-D894ACC8ECDB}">
      <dgm:prSet/>
      <dgm:spPr/>
      <dgm:t>
        <a:bodyPr/>
        <a:lstStyle/>
        <a:p>
          <a:endParaRPr lang="en-US"/>
        </a:p>
      </dgm:t>
    </dgm:pt>
    <dgm:pt modelId="{24812C2D-2BB2-42E7-B0A3-31DAF3D938B8}" type="pres">
      <dgm:prSet presAssocID="{0B84C2A9-A93C-4F1C-AF06-8F9111B89AC0}" presName="root" presStyleCnt="0">
        <dgm:presLayoutVars>
          <dgm:dir/>
          <dgm:resizeHandles val="exact"/>
        </dgm:presLayoutVars>
      </dgm:prSet>
      <dgm:spPr/>
    </dgm:pt>
    <dgm:pt modelId="{73FDE59A-005A-4C2E-8AB4-8D5C1919E0E0}" type="pres">
      <dgm:prSet presAssocID="{E5552CB2-11A3-45B4-8352-5B9223DDCB29}" presName="compNode" presStyleCnt="0"/>
      <dgm:spPr/>
    </dgm:pt>
    <dgm:pt modelId="{4C594E8C-289B-4141-9A93-08447B358A4C}" type="pres">
      <dgm:prSet presAssocID="{E5552CB2-11A3-45B4-8352-5B9223DDCB29}" presName="bgRect" presStyleLbl="bgShp" presStyleIdx="0" presStyleCnt="4"/>
      <dgm:spPr/>
    </dgm:pt>
    <dgm:pt modelId="{C084901F-DD54-4D72-908F-A4FD8797B135}" type="pres">
      <dgm:prSet presAssocID="{E5552CB2-11A3-45B4-8352-5B9223DDCB29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A3A432C4-9652-40BA-81C1-E37B25B495D1}" type="pres">
      <dgm:prSet presAssocID="{E5552CB2-11A3-45B4-8352-5B9223DDCB29}" presName="spaceRect" presStyleCnt="0"/>
      <dgm:spPr/>
    </dgm:pt>
    <dgm:pt modelId="{9C19FE8C-A075-41D0-8A29-CEC9A7A92A17}" type="pres">
      <dgm:prSet presAssocID="{E5552CB2-11A3-45B4-8352-5B9223DDCB29}" presName="parTx" presStyleLbl="revTx" presStyleIdx="0" presStyleCnt="4">
        <dgm:presLayoutVars>
          <dgm:chMax val="0"/>
          <dgm:chPref val="0"/>
        </dgm:presLayoutVars>
      </dgm:prSet>
      <dgm:spPr/>
    </dgm:pt>
    <dgm:pt modelId="{BCA43881-9727-4F0F-831B-D2BFD09204FA}" type="pres">
      <dgm:prSet presAssocID="{66D48168-1E61-440B-B33B-61A2523651B2}" presName="sibTrans" presStyleCnt="0"/>
      <dgm:spPr/>
    </dgm:pt>
    <dgm:pt modelId="{24273CA2-5423-47DE-A562-E9BCA02A8B54}" type="pres">
      <dgm:prSet presAssocID="{CC5AD256-E0EC-4077-BF92-8D6D136E3AE2}" presName="compNode" presStyleCnt="0"/>
      <dgm:spPr/>
    </dgm:pt>
    <dgm:pt modelId="{1AFD6527-D236-4086-B625-48A30C67EED4}" type="pres">
      <dgm:prSet presAssocID="{CC5AD256-E0EC-4077-BF92-8D6D136E3AE2}" presName="bgRect" presStyleLbl="bgShp" presStyleIdx="1" presStyleCnt="4"/>
      <dgm:spPr/>
    </dgm:pt>
    <dgm:pt modelId="{0BEE3698-00F2-4885-9F5E-D6F0C81A0FB7}" type="pres">
      <dgm:prSet presAssocID="{CC5AD256-E0EC-4077-BF92-8D6D136E3AE2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46A49E2B-41E5-434F-9AAE-2DE373FA8D99}" type="pres">
      <dgm:prSet presAssocID="{CC5AD256-E0EC-4077-BF92-8D6D136E3AE2}" presName="spaceRect" presStyleCnt="0"/>
      <dgm:spPr/>
    </dgm:pt>
    <dgm:pt modelId="{18AD4C85-A19B-4C83-A90B-601D83BEED1D}" type="pres">
      <dgm:prSet presAssocID="{CC5AD256-E0EC-4077-BF92-8D6D136E3AE2}" presName="parTx" presStyleLbl="revTx" presStyleIdx="1" presStyleCnt="4">
        <dgm:presLayoutVars>
          <dgm:chMax val="0"/>
          <dgm:chPref val="0"/>
        </dgm:presLayoutVars>
      </dgm:prSet>
      <dgm:spPr/>
    </dgm:pt>
    <dgm:pt modelId="{6B53F577-5C18-44D4-AF3B-8959EFAE7D77}" type="pres">
      <dgm:prSet presAssocID="{1A755A94-EC9E-458B-8326-CEDF1A20685B}" presName="sibTrans" presStyleCnt="0"/>
      <dgm:spPr/>
    </dgm:pt>
    <dgm:pt modelId="{6DE9471D-BAB3-40BD-AA9C-3FFFC63102CC}" type="pres">
      <dgm:prSet presAssocID="{490B86B5-5F71-459F-8D62-2AA495BE3601}" presName="compNode" presStyleCnt="0"/>
      <dgm:spPr/>
    </dgm:pt>
    <dgm:pt modelId="{072785F3-C3F2-42C1-A5EF-E0DBBAB975B5}" type="pres">
      <dgm:prSet presAssocID="{490B86B5-5F71-459F-8D62-2AA495BE3601}" presName="bgRect" presStyleLbl="bgShp" presStyleIdx="2" presStyleCnt="4"/>
      <dgm:spPr/>
    </dgm:pt>
    <dgm:pt modelId="{7AC8CED0-D50F-40E9-B986-C948D6012424}" type="pres">
      <dgm:prSet presAssocID="{490B86B5-5F71-459F-8D62-2AA495BE3601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67C8A087-C29B-4318-89A3-10AC79676B20}" type="pres">
      <dgm:prSet presAssocID="{490B86B5-5F71-459F-8D62-2AA495BE3601}" presName="spaceRect" presStyleCnt="0"/>
      <dgm:spPr/>
    </dgm:pt>
    <dgm:pt modelId="{A51363A7-DE1F-4456-B5D7-5CA9F6BDB96C}" type="pres">
      <dgm:prSet presAssocID="{490B86B5-5F71-459F-8D62-2AA495BE3601}" presName="parTx" presStyleLbl="revTx" presStyleIdx="2" presStyleCnt="4">
        <dgm:presLayoutVars>
          <dgm:chMax val="0"/>
          <dgm:chPref val="0"/>
        </dgm:presLayoutVars>
      </dgm:prSet>
      <dgm:spPr/>
    </dgm:pt>
    <dgm:pt modelId="{DCC84A55-9B3B-4D39-A25C-D6AFC2587467}" type="pres">
      <dgm:prSet presAssocID="{82BAFA71-975F-4AA2-BB05-F47E6E2B1614}" presName="sibTrans" presStyleCnt="0"/>
      <dgm:spPr/>
    </dgm:pt>
    <dgm:pt modelId="{3B1580F0-F285-4B55-8E28-141BCBEF8C0D}" type="pres">
      <dgm:prSet presAssocID="{F907DC81-74E3-4046-8BC3-5BC5876698D8}" presName="compNode" presStyleCnt="0"/>
      <dgm:spPr/>
    </dgm:pt>
    <dgm:pt modelId="{852F5AF8-CB0B-403F-AD5E-E4A6729466EF}" type="pres">
      <dgm:prSet presAssocID="{F907DC81-74E3-4046-8BC3-5BC5876698D8}" presName="bgRect" presStyleLbl="bgShp" presStyleIdx="3" presStyleCnt="4"/>
      <dgm:spPr/>
    </dgm:pt>
    <dgm:pt modelId="{D91C016B-2326-4DCC-A71D-9AEABE195EC0}" type="pres">
      <dgm:prSet presAssocID="{F907DC81-74E3-4046-8BC3-5BC5876698D8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3F1FCF-44F1-4519-870F-A42F3257F2CE}" type="pres">
      <dgm:prSet presAssocID="{F907DC81-74E3-4046-8BC3-5BC5876698D8}" presName="spaceRect" presStyleCnt="0"/>
      <dgm:spPr/>
    </dgm:pt>
    <dgm:pt modelId="{75AEDC43-E6C3-49DF-975D-64B1FB6CEFED}" type="pres">
      <dgm:prSet presAssocID="{F907DC81-74E3-4046-8BC3-5BC5876698D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F692717-95EB-4A38-A2C8-AB35BFB733F4}" srcId="{0B84C2A9-A93C-4F1C-AF06-8F9111B89AC0}" destId="{CC5AD256-E0EC-4077-BF92-8D6D136E3AE2}" srcOrd="1" destOrd="0" parTransId="{FE0078A3-AD55-44C2-A43F-F5DCF4407947}" sibTransId="{1A755A94-EC9E-458B-8326-CEDF1A20685B}"/>
    <dgm:cxn modelId="{CEA20927-6345-4954-BA55-1A1118E9E6A6}" type="presOf" srcId="{490B86B5-5F71-459F-8D62-2AA495BE3601}" destId="{A51363A7-DE1F-4456-B5D7-5CA9F6BDB96C}" srcOrd="0" destOrd="0" presId="urn:microsoft.com/office/officeart/2018/2/layout/IconVerticalSolidList"/>
    <dgm:cxn modelId="{90B67228-3253-4475-B97C-97AB15F41B7F}" srcId="{0B84C2A9-A93C-4F1C-AF06-8F9111B89AC0}" destId="{E5552CB2-11A3-45B4-8352-5B9223DDCB29}" srcOrd="0" destOrd="0" parTransId="{614CA6F5-7C99-4477-839C-29BC3277098B}" sibTransId="{66D48168-1E61-440B-B33B-61A2523651B2}"/>
    <dgm:cxn modelId="{D34B3C43-E597-4D35-9736-2B3DBE49A87C}" srcId="{0B84C2A9-A93C-4F1C-AF06-8F9111B89AC0}" destId="{490B86B5-5F71-459F-8D62-2AA495BE3601}" srcOrd="2" destOrd="0" parTransId="{9F99F7C5-9330-41F0-8F3B-EED30D4509E7}" sibTransId="{82BAFA71-975F-4AA2-BB05-F47E6E2B1614}"/>
    <dgm:cxn modelId="{73503247-07F4-47B6-82A1-D894ACC8ECDB}" srcId="{0B84C2A9-A93C-4F1C-AF06-8F9111B89AC0}" destId="{F907DC81-74E3-4046-8BC3-5BC5876698D8}" srcOrd="3" destOrd="0" parTransId="{5CDA3815-202D-40C0-93FA-AECC4CA52FC5}" sibTransId="{9932520D-6A7B-4D64-B1F5-2038AB89AEFC}"/>
    <dgm:cxn modelId="{DBED6295-708D-4D6D-AD8B-CB3EE6821FBF}" type="presOf" srcId="{E5552CB2-11A3-45B4-8352-5B9223DDCB29}" destId="{9C19FE8C-A075-41D0-8A29-CEC9A7A92A17}" srcOrd="0" destOrd="0" presId="urn:microsoft.com/office/officeart/2018/2/layout/IconVerticalSolidList"/>
    <dgm:cxn modelId="{B7DC70B2-1039-4052-82AE-B8BF92757E03}" type="presOf" srcId="{F907DC81-74E3-4046-8BC3-5BC5876698D8}" destId="{75AEDC43-E6C3-49DF-975D-64B1FB6CEFED}" srcOrd="0" destOrd="0" presId="urn:microsoft.com/office/officeart/2018/2/layout/IconVerticalSolidList"/>
    <dgm:cxn modelId="{73712BD4-8ABE-44CC-9930-1CA1FC06F5F6}" type="presOf" srcId="{0B84C2A9-A93C-4F1C-AF06-8F9111B89AC0}" destId="{24812C2D-2BB2-42E7-B0A3-31DAF3D938B8}" srcOrd="0" destOrd="0" presId="urn:microsoft.com/office/officeart/2018/2/layout/IconVerticalSolidList"/>
    <dgm:cxn modelId="{3A56CBD4-14AB-455D-9774-32F44F271A04}" type="presOf" srcId="{CC5AD256-E0EC-4077-BF92-8D6D136E3AE2}" destId="{18AD4C85-A19B-4C83-A90B-601D83BEED1D}" srcOrd="0" destOrd="0" presId="urn:microsoft.com/office/officeart/2018/2/layout/IconVerticalSolidList"/>
    <dgm:cxn modelId="{D3F31944-36B0-4070-B27F-89FE9BC6A179}" type="presParOf" srcId="{24812C2D-2BB2-42E7-B0A3-31DAF3D938B8}" destId="{73FDE59A-005A-4C2E-8AB4-8D5C1919E0E0}" srcOrd="0" destOrd="0" presId="urn:microsoft.com/office/officeart/2018/2/layout/IconVerticalSolidList"/>
    <dgm:cxn modelId="{7C6980AE-8DBA-4301-8BDE-60CA6D51CE43}" type="presParOf" srcId="{73FDE59A-005A-4C2E-8AB4-8D5C1919E0E0}" destId="{4C594E8C-289B-4141-9A93-08447B358A4C}" srcOrd="0" destOrd="0" presId="urn:microsoft.com/office/officeart/2018/2/layout/IconVerticalSolidList"/>
    <dgm:cxn modelId="{EFF07596-436F-43B5-9820-B22236EF8ABB}" type="presParOf" srcId="{73FDE59A-005A-4C2E-8AB4-8D5C1919E0E0}" destId="{C084901F-DD54-4D72-908F-A4FD8797B135}" srcOrd="1" destOrd="0" presId="urn:microsoft.com/office/officeart/2018/2/layout/IconVerticalSolidList"/>
    <dgm:cxn modelId="{A9A03E52-9C2C-4E93-B491-9A5D5CFF5C76}" type="presParOf" srcId="{73FDE59A-005A-4C2E-8AB4-8D5C1919E0E0}" destId="{A3A432C4-9652-40BA-81C1-E37B25B495D1}" srcOrd="2" destOrd="0" presId="urn:microsoft.com/office/officeart/2018/2/layout/IconVerticalSolidList"/>
    <dgm:cxn modelId="{A70392C7-C09A-4632-B1F4-1DD547F34A0C}" type="presParOf" srcId="{73FDE59A-005A-4C2E-8AB4-8D5C1919E0E0}" destId="{9C19FE8C-A075-41D0-8A29-CEC9A7A92A17}" srcOrd="3" destOrd="0" presId="urn:microsoft.com/office/officeart/2018/2/layout/IconVerticalSolidList"/>
    <dgm:cxn modelId="{A5D7C74D-E8C0-4F95-AA33-3ADD39084DC9}" type="presParOf" srcId="{24812C2D-2BB2-42E7-B0A3-31DAF3D938B8}" destId="{BCA43881-9727-4F0F-831B-D2BFD09204FA}" srcOrd="1" destOrd="0" presId="urn:microsoft.com/office/officeart/2018/2/layout/IconVerticalSolidList"/>
    <dgm:cxn modelId="{3B41F11F-C46C-490F-9A7B-1D321BBA0D03}" type="presParOf" srcId="{24812C2D-2BB2-42E7-B0A3-31DAF3D938B8}" destId="{24273CA2-5423-47DE-A562-E9BCA02A8B54}" srcOrd="2" destOrd="0" presId="urn:microsoft.com/office/officeart/2018/2/layout/IconVerticalSolidList"/>
    <dgm:cxn modelId="{DB7D23E1-4FE1-4069-BFB5-B8891DFF1EAC}" type="presParOf" srcId="{24273CA2-5423-47DE-A562-E9BCA02A8B54}" destId="{1AFD6527-D236-4086-B625-48A30C67EED4}" srcOrd="0" destOrd="0" presId="urn:microsoft.com/office/officeart/2018/2/layout/IconVerticalSolidList"/>
    <dgm:cxn modelId="{4A41B25E-201A-44FD-B0B1-BCCE7D6DB38E}" type="presParOf" srcId="{24273CA2-5423-47DE-A562-E9BCA02A8B54}" destId="{0BEE3698-00F2-4885-9F5E-D6F0C81A0FB7}" srcOrd="1" destOrd="0" presId="urn:microsoft.com/office/officeart/2018/2/layout/IconVerticalSolidList"/>
    <dgm:cxn modelId="{E606A4AE-060B-4CA7-9A2A-2AB3DA230B76}" type="presParOf" srcId="{24273CA2-5423-47DE-A562-E9BCA02A8B54}" destId="{46A49E2B-41E5-434F-9AAE-2DE373FA8D99}" srcOrd="2" destOrd="0" presId="urn:microsoft.com/office/officeart/2018/2/layout/IconVerticalSolidList"/>
    <dgm:cxn modelId="{05A7E99D-8E48-4C4C-BB02-490CEF29BEE7}" type="presParOf" srcId="{24273CA2-5423-47DE-A562-E9BCA02A8B54}" destId="{18AD4C85-A19B-4C83-A90B-601D83BEED1D}" srcOrd="3" destOrd="0" presId="urn:microsoft.com/office/officeart/2018/2/layout/IconVerticalSolidList"/>
    <dgm:cxn modelId="{CBD066BC-1833-4073-BE8A-C60F97EE21C7}" type="presParOf" srcId="{24812C2D-2BB2-42E7-B0A3-31DAF3D938B8}" destId="{6B53F577-5C18-44D4-AF3B-8959EFAE7D77}" srcOrd="3" destOrd="0" presId="urn:microsoft.com/office/officeart/2018/2/layout/IconVerticalSolidList"/>
    <dgm:cxn modelId="{88B69044-44F3-4CCC-9068-94090EAEAFA8}" type="presParOf" srcId="{24812C2D-2BB2-42E7-B0A3-31DAF3D938B8}" destId="{6DE9471D-BAB3-40BD-AA9C-3FFFC63102CC}" srcOrd="4" destOrd="0" presId="urn:microsoft.com/office/officeart/2018/2/layout/IconVerticalSolidList"/>
    <dgm:cxn modelId="{72BA3B6C-F87F-4AFB-BACD-9C1A1E3CF500}" type="presParOf" srcId="{6DE9471D-BAB3-40BD-AA9C-3FFFC63102CC}" destId="{072785F3-C3F2-42C1-A5EF-E0DBBAB975B5}" srcOrd="0" destOrd="0" presId="urn:microsoft.com/office/officeart/2018/2/layout/IconVerticalSolidList"/>
    <dgm:cxn modelId="{96ED36BD-2700-4BF1-95B3-F8365A6331D7}" type="presParOf" srcId="{6DE9471D-BAB3-40BD-AA9C-3FFFC63102CC}" destId="{7AC8CED0-D50F-40E9-B986-C948D6012424}" srcOrd="1" destOrd="0" presId="urn:microsoft.com/office/officeart/2018/2/layout/IconVerticalSolidList"/>
    <dgm:cxn modelId="{27E21816-C458-4C1F-BF27-14DE1D8685DD}" type="presParOf" srcId="{6DE9471D-BAB3-40BD-AA9C-3FFFC63102CC}" destId="{67C8A087-C29B-4318-89A3-10AC79676B20}" srcOrd="2" destOrd="0" presId="urn:microsoft.com/office/officeart/2018/2/layout/IconVerticalSolidList"/>
    <dgm:cxn modelId="{0825C401-DD56-4AF1-9664-2803A319589B}" type="presParOf" srcId="{6DE9471D-BAB3-40BD-AA9C-3FFFC63102CC}" destId="{A51363A7-DE1F-4456-B5D7-5CA9F6BDB96C}" srcOrd="3" destOrd="0" presId="urn:microsoft.com/office/officeart/2018/2/layout/IconVerticalSolidList"/>
    <dgm:cxn modelId="{5DED6763-F19A-4D24-9015-75B348EB2F40}" type="presParOf" srcId="{24812C2D-2BB2-42E7-B0A3-31DAF3D938B8}" destId="{DCC84A55-9B3B-4D39-A25C-D6AFC2587467}" srcOrd="5" destOrd="0" presId="urn:microsoft.com/office/officeart/2018/2/layout/IconVerticalSolidList"/>
    <dgm:cxn modelId="{246A66A6-B6C8-460B-8A46-FB7E240873F5}" type="presParOf" srcId="{24812C2D-2BB2-42E7-B0A3-31DAF3D938B8}" destId="{3B1580F0-F285-4B55-8E28-141BCBEF8C0D}" srcOrd="6" destOrd="0" presId="urn:microsoft.com/office/officeart/2018/2/layout/IconVerticalSolidList"/>
    <dgm:cxn modelId="{41FE97CC-D4E6-42FE-9DAE-2184F54ABFA2}" type="presParOf" srcId="{3B1580F0-F285-4B55-8E28-141BCBEF8C0D}" destId="{852F5AF8-CB0B-403F-AD5E-E4A6729466EF}" srcOrd="0" destOrd="0" presId="urn:microsoft.com/office/officeart/2018/2/layout/IconVerticalSolidList"/>
    <dgm:cxn modelId="{6289EFCD-4544-4D62-80EB-96A4BC859A7A}" type="presParOf" srcId="{3B1580F0-F285-4B55-8E28-141BCBEF8C0D}" destId="{D91C016B-2326-4DCC-A71D-9AEABE195EC0}" srcOrd="1" destOrd="0" presId="urn:microsoft.com/office/officeart/2018/2/layout/IconVerticalSolidList"/>
    <dgm:cxn modelId="{25BE88A5-E3D2-4C67-9E0C-989B140FA100}" type="presParOf" srcId="{3B1580F0-F285-4B55-8E28-141BCBEF8C0D}" destId="{3E3F1FCF-44F1-4519-870F-A42F3257F2CE}" srcOrd="2" destOrd="0" presId="urn:microsoft.com/office/officeart/2018/2/layout/IconVerticalSolidList"/>
    <dgm:cxn modelId="{862936E9-BFFD-4F4A-828D-332324B1636B}" type="presParOf" srcId="{3B1580F0-F285-4B55-8E28-141BCBEF8C0D}" destId="{75AEDC43-E6C3-49DF-975D-64B1FB6CEF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75539-88E8-4677-B9EA-C1D952B4BF67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9FEDF2-364D-420C-AF38-31EFE4EC4CF7}">
      <dgm:prSet/>
      <dgm:spPr/>
      <dgm:t>
        <a:bodyPr/>
        <a:lstStyle/>
        <a:p>
          <a:r>
            <a:rPr lang="en-US" dirty="0"/>
            <a:t>How to use </a:t>
          </a:r>
          <a:r>
            <a:rPr lang="en-US" dirty="0" err="1"/>
            <a:t>Metascape</a:t>
          </a:r>
          <a:endParaRPr lang="en-US" dirty="0"/>
        </a:p>
      </dgm:t>
    </dgm:pt>
    <dgm:pt modelId="{3A9EE96F-5E1E-4F1E-920E-9B99119E51C9}" type="parTrans" cxnId="{1BE00D27-D327-439F-B245-C54D55CA5D9A}">
      <dgm:prSet/>
      <dgm:spPr/>
      <dgm:t>
        <a:bodyPr/>
        <a:lstStyle/>
        <a:p>
          <a:endParaRPr lang="en-US"/>
        </a:p>
      </dgm:t>
    </dgm:pt>
    <dgm:pt modelId="{B279995C-7EAA-4550-BCB1-498A2B3EC64F}" type="sibTrans" cxnId="{1BE00D27-D327-439F-B245-C54D55CA5D9A}">
      <dgm:prSet/>
      <dgm:spPr/>
      <dgm:t>
        <a:bodyPr/>
        <a:lstStyle/>
        <a:p>
          <a:endParaRPr lang="en-US"/>
        </a:p>
      </dgm:t>
    </dgm:pt>
    <dgm:pt modelId="{8D54412A-E549-4D69-A2CB-FF05AB0D3FDA}">
      <dgm:prSet/>
      <dgm:spPr/>
      <dgm:t>
        <a:bodyPr/>
        <a:lstStyle/>
        <a:p>
          <a:r>
            <a:rPr lang="en-US" dirty="0"/>
            <a:t>How to use </a:t>
          </a:r>
          <a:r>
            <a:rPr lang="en-US" dirty="0" err="1"/>
            <a:t>affyQCReport</a:t>
          </a:r>
          <a:endParaRPr lang="en-US" dirty="0"/>
        </a:p>
      </dgm:t>
    </dgm:pt>
    <dgm:pt modelId="{096F1175-AE24-4B21-B007-E72FB9E30C11}" type="parTrans" cxnId="{78171ADC-B4BD-4BD1-A751-D3252BE326DF}">
      <dgm:prSet/>
      <dgm:spPr/>
      <dgm:t>
        <a:bodyPr/>
        <a:lstStyle/>
        <a:p>
          <a:endParaRPr lang="en-US"/>
        </a:p>
      </dgm:t>
    </dgm:pt>
    <dgm:pt modelId="{69EE1465-C379-4071-B4D1-FFB703615952}" type="sibTrans" cxnId="{78171ADC-B4BD-4BD1-A751-D3252BE326DF}">
      <dgm:prSet/>
      <dgm:spPr/>
      <dgm:t>
        <a:bodyPr/>
        <a:lstStyle/>
        <a:p>
          <a:endParaRPr lang="en-US"/>
        </a:p>
      </dgm:t>
    </dgm:pt>
    <dgm:pt modelId="{3ACD3CC0-861A-481B-9C20-49DFFD5A4CD1}">
      <dgm:prSet/>
      <dgm:spPr/>
      <dgm:t>
        <a:bodyPr/>
        <a:lstStyle/>
        <a:p>
          <a:r>
            <a:rPr lang="en-US" dirty="0"/>
            <a:t>Generating a heatmap using a correlation matrix and </a:t>
          </a:r>
          <a:r>
            <a:rPr lang="en-US" dirty="0" err="1"/>
            <a:t>pheatmap</a:t>
          </a:r>
          <a:endParaRPr lang="en-US" dirty="0"/>
        </a:p>
      </dgm:t>
    </dgm:pt>
    <dgm:pt modelId="{ED116F02-06F3-4856-AD48-4453D0C93D5F}" type="parTrans" cxnId="{8C443CC0-554B-4571-83D5-1999DD834163}">
      <dgm:prSet/>
      <dgm:spPr/>
      <dgm:t>
        <a:bodyPr/>
        <a:lstStyle/>
        <a:p>
          <a:endParaRPr lang="en-US"/>
        </a:p>
      </dgm:t>
    </dgm:pt>
    <dgm:pt modelId="{B9F4E2BD-BAAB-4842-BEA3-7C47BA924A86}" type="sibTrans" cxnId="{8C443CC0-554B-4571-83D5-1999DD834163}">
      <dgm:prSet/>
      <dgm:spPr/>
      <dgm:t>
        <a:bodyPr/>
        <a:lstStyle/>
        <a:p>
          <a:endParaRPr lang="en-US"/>
        </a:p>
      </dgm:t>
    </dgm:pt>
    <dgm:pt modelId="{48AF1F3F-4AAA-4C9A-9598-C1041E77D6BD}">
      <dgm:prSet/>
      <dgm:spPr/>
      <dgm:t>
        <a:bodyPr/>
        <a:lstStyle/>
        <a:p>
          <a:r>
            <a:rPr lang="en-US" dirty="0"/>
            <a:t>Criteria for removing samples</a:t>
          </a:r>
        </a:p>
      </dgm:t>
    </dgm:pt>
    <dgm:pt modelId="{683D94D0-FB6C-4249-BE1B-20C0916AF288}" type="parTrans" cxnId="{DDF61472-21E1-4F17-BC62-56D0F087C230}">
      <dgm:prSet/>
      <dgm:spPr/>
      <dgm:t>
        <a:bodyPr/>
        <a:lstStyle/>
        <a:p>
          <a:endParaRPr lang="en-US"/>
        </a:p>
      </dgm:t>
    </dgm:pt>
    <dgm:pt modelId="{98547037-F8B5-4277-BE0C-F9DCBA9D51B3}" type="sibTrans" cxnId="{DDF61472-21E1-4F17-BC62-56D0F087C230}">
      <dgm:prSet/>
      <dgm:spPr/>
      <dgm:t>
        <a:bodyPr/>
        <a:lstStyle/>
        <a:p>
          <a:endParaRPr lang="en-US"/>
        </a:p>
      </dgm:t>
    </dgm:pt>
    <dgm:pt modelId="{715A22E7-93D9-41F9-9D45-96DDBAB963E5}">
      <dgm:prSet/>
      <dgm:spPr/>
      <dgm:t>
        <a:bodyPr/>
        <a:lstStyle/>
        <a:p>
          <a:r>
            <a:rPr lang="en-US" dirty="0"/>
            <a:t>How to create a pipeline</a:t>
          </a:r>
        </a:p>
      </dgm:t>
    </dgm:pt>
    <dgm:pt modelId="{C99A96EB-8E7E-4392-8820-8501FCC52B1F}" type="parTrans" cxnId="{F56B72CC-2896-4A1F-BF69-A860EE397790}">
      <dgm:prSet/>
      <dgm:spPr/>
      <dgm:t>
        <a:bodyPr/>
        <a:lstStyle/>
        <a:p>
          <a:endParaRPr lang="en-US"/>
        </a:p>
      </dgm:t>
    </dgm:pt>
    <dgm:pt modelId="{B5F5EAA5-076F-49C2-8EDE-00C5E35BED37}" type="sibTrans" cxnId="{F56B72CC-2896-4A1F-BF69-A860EE397790}">
      <dgm:prSet/>
      <dgm:spPr/>
      <dgm:t>
        <a:bodyPr/>
        <a:lstStyle/>
        <a:p>
          <a:endParaRPr lang="en-US"/>
        </a:p>
      </dgm:t>
    </dgm:pt>
    <dgm:pt modelId="{3FE801ED-F85A-C24F-AB3E-121192319E82}" type="pres">
      <dgm:prSet presAssocID="{13C75539-88E8-4677-B9EA-C1D952B4BF67}" presName="diagram" presStyleCnt="0">
        <dgm:presLayoutVars>
          <dgm:dir/>
          <dgm:resizeHandles val="exact"/>
        </dgm:presLayoutVars>
      </dgm:prSet>
      <dgm:spPr/>
    </dgm:pt>
    <dgm:pt modelId="{35C4B0E5-0CF2-9149-8BCF-27CA0EEF9479}" type="pres">
      <dgm:prSet presAssocID="{D09FEDF2-364D-420C-AF38-31EFE4EC4CF7}" presName="node" presStyleLbl="node1" presStyleIdx="0" presStyleCnt="5">
        <dgm:presLayoutVars>
          <dgm:bulletEnabled val="1"/>
        </dgm:presLayoutVars>
      </dgm:prSet>
      <dgm:spPr/>
    </dgm:pt>
    <dgm:pt modelId="{4F6C9894-D102-4240-A1E6-43DCA7BE1862}" type="pres">
      <dgm:prSet presAssocID="{B279995C-7EAA-4550-BCB1-498A2B3EC64F}" presName="sibTrans" presStyleCnt="0"/>
      <dgm:spPr/>
    </dgm:pt>
    <dgm:pt modelId="{54BDEE52-72D5-E340-A0AD-3F7233E69ED1}" type="pres">
      <dgm:prSet presAssocID="{8D54412A-E549-4D69-A2CB-FF05AB0D3FDA}" presName="node" presStyleLbl="node1" presStyleIdx="1" presStyleCnt="5">
        <dgm:presLayoutVars>
          <dgm:bulletEnabled val="1"/>
        </dgm:presLayoutVars>
      </dgm:prSet>
      <dgm:spPr/>
    </dgm:pt>
    <dgm:pt modelId="{320F7DD0-D279-574E-B310-DC3ECA719916}" type="pres">
      <dgm:prSet presAssocID="{69EE1465-C379-4071-B4D1-FFB703615952}" presName="sibTrans" presStyleCnt="0"/>
      <dgm:spPr/>
    </dgm:pt>
    <dgm:pt modelId="{48650C71-ED7C-1F40-9B91-44DA3CB3B64F}" type="pres">
      <dgm:prSet presAssocID="{3ACD3CC0-861A-481B-9C20-49DFFD5A4CD1}" presName="node" presStyleLbl="node1" presStyleIdx="2" presStyleCnt="5">
        <dgm:presLayoutVars>
          <dgm:bulletEnabled val="1"/>
        </dgm:presLayoutVars>
      </dgm:prSet>
      <dgm:spPr/>
    </dgm:pt>
    <dgm:pt modelId="{0D0A5918-95F1-1D4A-8FDB-BB9F43970F08}" type="pres">
      <dgm:prSet presAssocID="{B9F4E2BD-BAAB-4842-BEA3-7C47BA924A86}" presName="sibTrans" presStyleCnt="0"/>
      <dgm:spPr/>
    </dgm:pt>
    <dgm:pt modelId="{3A733E1C-E720-BA43-9059-9D0D52089527}" type="pres">
      <dgm:prSet presAssocID="{48AF1F3F-4AAA-4C9A-9598-C1041E77D6BD}" presName="node" presStyleLbl="node1" presStyleIdx="3" presStyleCnt="5">
        <dgm:presLayoutVars>
          <dgm:bulletEnabled val="1"/>
        </dgm:presLayoutVars>
      </dgm:prSet>
      <dgm:spPr/>
    </dgm:pt>
    <dgm:pt modelId="{DC32A1A5-556D-1944-A3B6-AECE95EC642F}" type="pres">
      <dgm:prSet presAssocID="{98547037-F8B5-4277-BE0C-F9DCBA9D51B3}" presName="sibTrans" presStyleCnt="0"/>
      <dgm:spPr/>
    </dgm:pt>
    <dgm:pt modelId="{C3D60F27-F006-4E4F-B42E-B681990F70DD}" type="pres">
      <dgm:prSet presAssocID="{715A22E7-93D9-41F9-9D45-96DDBAB963E5}" presName="node" presStyleLbl="node1" presStyleIdx="4" presStyleCnt="5">
        <dgm:presLayoutVars>
          <dgm:bulletEnabled val="1"/>
        </dgm:presLayoutVars>
      </dgm:prSet>
      <dgm:spPr/>
    </dgm:pt>
  </dgm:ptLst>
  <dgm:cxnLst>
    <dgm:cxn modelId="{E3228201-3D4A-2C4D-ABAC-AF955B440D71}" type="presOf" srcId="{D09FEDF2-364D-420C-AF38-31EFE4EC4CF7}" destId="{35C4B0E5-0CF2-9149-8BCF-27CA0EEF9479}" srcOrd="0" destOrd="0" presId="urn:microsoft.com/office/officeart/2005/8/layout/default"/>
    <dgm:cxn modelId="{F3B62415-1C99-AF49-8FC5-1E064A19C66B}" type="presOf" srcId="{715A22E7-93D9-41F9-9D45-96DDBAB963E5}" destId="{C3D60F27-F006-4E4F-B42E-B681990F70DD}" srcOrd="0" destOrd="0" presId="urn:microsoft.com/office/officeart/2005/8/layout/default"/>
    <dgm:cxn modelId="{1BE00D27-D327-439F-B245-C54D55CA5D9A}" srcId="{13C75539-88E8-4677-B9EA-C1D952B4BF67}" destId="{D09FEDF2-364D-420C-AF38-31EFE4EC4CF7}" srcOrd="0" destOrd="0" parTransId="{3A9EE96F-5E1E-4F1E-920E-9B99119E51C9}" sibTransId="{B279995C-7EAA-4550-BCB1-498A2B3EC64F}"/>
    <dgm:cxn modelId="{55A5E54B-2E6B-F34F-8B23-B646F55318E9}" type="presOf" srcId="{48AF1F3F-4AAA-4C9A-9598-C1041E77D6BD}" destId="{3A733E1C-E720-BA43-9059-9D0D52089527}" srcOrd="0" destOrd="0" presId="urn:microsoft.com/office/officeart/2005/8/layout/default"/>
    <dgm:cxn modelId="{DDF61472-21E1-4F17-BC62-56D0F087C230}" srcId="{13C75539-88E8-4677-B9EA-C1D952B4BF67}" destId="{48AF1F3F-4AAA-4C9A-9598-C1041E77D6BD}" srcOrd="3" destOrd="0" parTransId="{683D94D0-FB6C-4249-BE1B-20C0916AF288}" sibTransId="{98547037-F8B5-4277-BE0C-F9DCBA9D51B3}"/>
    <dgm:cxn modelId="{8C443CC0-554B-4571-83D5-1999DD834163}" srcId="{13C75539-88E8-4677-B9EA-C1D952B4BF67}" destId="{3ACD3CC0-861A-481B-9C20-49DFFD5A4CD1}" srcOrd="2" destOrd="0" parTransId="{ED116F02-06F3-4856-AD48-4453D0C93D5F}" sibTransId="{B9F4E2BD-BAAB-4842-BEA3-7C47BA924A86}"/>
    <dgm:cxn modelId="{39BC87C3-79A8-B647-8CF6-7748D479DAC6}" type="presOf" srcId="{8D54412A-E549-4D69-A2CB-FF05AB0D3FDA}" destId="{54BDEE52-72D5-E340-A0AD-3F7233E69ED1}" srcOrd="0" destOrd="0" presId="urn:microsoft.com/office/officeart/2005/8/layout/default"/>
    <dgm:cxn modelId="{F56B72CC-2896-4A1F-BF69-A860EE397790}" srcId="{13C75539-88E8-4677-B9EA-C1D952B4BF67}" destId="{715A22E7-93D9-41F9-9D45-96DDBAB963E5}" srcOrd="4" destOrd="0" parTransId="{C99A96EB-8E7E-4392-8820-8501FCC52B1F}" sibTransId="{B5F5EAA5-076F-49C2-8EDE-00C5E35BED37}"/>
    <dgm:cxn modelId="{B9A873D3-D4A3-6949-A1D8-A50DA3300819}" type="presOf" srcId="{13C75539-88E8-4677-B9EA-C1D952B4BF67}" destId="{3FE801ED-F85A-C24F-AB3E-121192319E82}" srcOrd="0" destOrd="0" presId="urn:microsoft.com/office/officeart/2005/8/layout/default"/>
    <dgm:cxn modelId="{B31EEBD9-A912-D44E-95F0-59CAE3E55721}" type="presOf" srcId="{3ACD3CC0-861A-481B-9C20-49DFFD5A4CD1}" destId="{48650C71-ED7C-1F40-9B91-44DA3CB3B64F}" srcOrd="0" destOrd="0" presId="urn:microsoft.com/office/officeart/2005/8/layout/default"/>
    <dgm:cxn modelId="{78171ADC-B4BD-4BD1-A751-D3252BE326DF}" srcId="{13C75539-88E8-4677-B9EA-C1D952B4BF67}" destId="{8D54412A-E549-4D69-A2CB-FF05AB0D3FDA}" srcOrd="1" destOrd="0" parTransId="{096F1175-AE24-4B21-B007-E72FB9E30C11}" sibTransId="{69EE1465-C379-4071-B4D1-FFB703615952}"/>
    <dgm:cxn modelId="{E072F33E-EC3E-E04A-9285-35866132A079}" type="presParOf" srcId="{3FE801ED-F85A-C24F-AB3E-121192319E82}" destId="{35C4B0E5-0CF2-9149-8BCF-27CA0EEF9479}" srcOrd="0" destOrd="0" presId="urn:microsoft.com/office/officeart/2005/8/layout/default"/>
    <dgm:cxn modelId="{F35DB058-70A4-FD4A-93C5-D98D4B3EB94E}" type="presParOf" srcId="{3FE801ED-F85A-C24F-AB3E-121192319E82}" destId="{4F6C9894-D102-4240-A1E6-43DCA7BE1862}" srcOrd="1" destOrd="0" presId="urn:microsoft.com/office/officeart/2005/8/layout/default"/>
    <dgm:cxn modelId="{55876BB3-7FAB-1D41-928C-64EAEE3FAB2D}" type="presParOf" srcId="{3FE801ED-F85A-C24F-AB3E-121192319E82}" destId="{54BDEE52-72D5-E340-A0AD-3F7233E69ED1}" srcOrd="2" destOrd="0" presId="urn:microsoft.com/office/officeart/2005/8/layout/default"/>
    <dgm:cxn modelId="{CEEB5C32-6A10-3B48-A9B3-178CBBBE9A32}" type="presParOf" srcId="{3FE801ED-F85A-C24F-AB3E-121192319E82}" destId="{320F7DD0-D279-574E-B310-DC3ECA719916}" srcOrd="3" destOrd="0" presId="urn:microsoft.com/office/officeart/2005/8/layout/default"/>
    <dgm:cxn modelId="{8F2C956B-FB1C-6B41-872F-8E4DFD8B8AA7}" type="presParOf" srcId="{3FE801ED-F85A-C24F-AB3E-121192319E82}" destId="{48650C71-ED7C-1F40-9B91-44DA3CB3B64F}" srcOrd="4" destOrd="0" presId="urn:microsoft.com/office/officeart/2005/8/layout/default"/>
    <dgm:cxn modelId="{F28DF1B9-725A-5B41-8E04-E7333DDA8F3D}" type="presParOf" srcId="{3FE801ED-F85A-C24F-AB3E-121192319E82}" destId="{0D0A5918-95F1-1D4A-8FDB-BB9F43970F08}" srcOrd="5" destOrd="0" presId="urn:microsoft.com/office/officeart/2005/8/layout/default"/>
    <dgm:cxn modelId="{28F76C45-5334-174C-8D24-10A12D0F7EDA}" type="presParOf" srcId="{3FE801ED-F85A-C24F-AB3E-121192319E82}" destId="{3A733E1C-E720-BA43-9059-9D0D52089527}" srcOrd="6" destOrd="0" presId="urn:microsoft.com/office/officeart/2005/8/layout/default"/>
    <dgm:cxn modelId="{39E9BEA4-4C1E-3B43-8131-DD55D2581037}" type="presParOf" srcId="{3FE801ED-F85A-C24F-AB3E-121192319E82}" destId="{DC32A1A5-556D-1944-A3B6-AECE95EC642F}" srcOrd="7" destOrd="0" presId="urn:microsoft.com/office/officeart/2005/8/layout/default"/>
    <dgm:cxn modelId="{3617F1CB-A2DA-4F4A-A653-643EC1416FB2}" type="presParOf" srcId="{3FE801ED-F85A-C24F-AB3E-121192319E82}" destId="{C3D60F27-F006-4E4F-B42E-B681990F70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70EAE-987B-42E1-A9BF-9ECCAB2A29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154A1C-96CF-4821-92A9-E4648FF88ED8}">
      <dgm:prSet/>
      <dgm:spPr/>
      <dgm:t>
        <a:bodyPr/>
        <a:lstStyle/>
        <a:p>
          <a:r>
            <a:rPr lang="en-US" dirty="0"/>
            <a:t>I was able to run a dataset successfully through my chosen pipeline</a:t>
          </a:r>
        </a:p>
      </dgm:t>
    </dgm:pt>
    <dgm:pt modelId="{F533AF9B-6E56-4822-91DF-B97A389CDDE1}" type="parTrans" cxnId="{2B9D8606-A03B-44EE-A47C-BDF9EFB954D9}">
      <dgm:prSet/>
      <dgm:spPr/>
      <dgm:t>
        <a:bodyPr/>
        <a:lstStyle/>
        <a:p>
          <a:endParaRPr lang="en-US"/>
        </a:p>
      </dgm:t>
    </dgm:pt>
    <dgm:pt modelId="{9D5CB54B-7680-4EDB-928E-4C8DE2C4EDDD}" type="sibTrans" cxnId="{2B9D8606-A03B-44EE-A47C-BDF9EFB954D9}">
      <dgm:prSet/>
      <dgm:spPr/>
      <dgm:t>
        <a:bodyPr/>
        <a:lstStyle/>
        <a:p>
          <a:endParaRPr lang="en-US"/>
        </a:p>
      </dgm:t>
    </dgm:pt>
    <dgm:pt modelId="{0BB5C4AB-8EAC-4D25-B150-382D65B63D87}">
      <dgm:prSet/>
      <dgm:spPr/>
      <dgm:t>
        <a:bodyPr/>
        <a:lstStyle/>
        <a:p>
          <a:r>
            <a:rPr lang="en-US" dirty="0"/>
            <a:t>I was able to complete all the final deliverables on time.</a:t>
          </a:r>
        </a:p>
      </dgm:t>
    </dgm:pt>
    <dgm:pt modelId="{54825BFF-139E-4D9C-8A51-F4F6DCC2C699}" type="parTrans" cxnId="{0E3CDE1A-5AFD-493B-89C9-2B95E07D173B}">
      <dgm:prSet/>
      <dgm:spPr/>
      <dgm:t>
        <a:bodyPr/>
        <a:lstStyle/>
        <a:p>
          <a:endParaRPr lang="en-US"/>
        </a:p>
      </dgm:t>
    </dgm:pt>
    <dgm:pt modelId="{9549EE09-85B8-4020-B16B-450EF1F3E20C}" type="sibTrans" cxnId="{0E3CDE1A-5AFD-493B-89C9-2B95E07D173B}">
      <dgm:prSet/>
      <dgm:spPr/>
      <dgm:t>
        <a:bodyPr/>
        <a:lstStyle/>
        <a:p>
          <a:endParaRPr lang="en-US"/>
        </a:p>
      </dgm:t>
    </dgm:pt>
    <dgm:pt modelId="{8AF6C8B8-F815-4AD2-B73C-A0757CA30C52}">
      <dgm:prSet/>
      <dgm:spPr/>
      <dgm:t>
        <a:bodyPr/>
        <a:lstStyle/>
        <a:p>
          <a:r>
            <a:rPr lang="en-US" dirty="0"/>
            <a:t>I was able to troubleshoot through mentors and other interns.  </a:t>
          </a:r>
        </a:p>
      </dgm:t>
    </dgm:pt>
    <dgm:pt modelId="{6C506B01-AFF9-4E44-AC36-9DB2CB6DBF66}" type="parTrans" cxnId="{276C0801-DE5E-4921-83EC-5B5B88B8DD37}">
      <dgm:prSet/>
      <dgm:spPr/>
      <dgm:t>
        <a:bodyPr/>
        <a:lstStyle/>
        <a:p>
          <a:endParaRPr lang="en-US"/>
        </a:p>
      </dgm:t>
    </dgm:pt>
    <dgm:pt modelId="{5E014F10-BE04-403E-8945-FC9C67B0C556}" type="sibTrans" cxnId="{276C0801-DE5E-4921-83EC-5B5B88B8DD37}">
      <dgm:prSet/>
      <dgm:spPr/>
      <dgm:t>
        <a:bodyPr/>
        <a:lstStyle/>
        <a:p>
          <a:endParaRPr lang="en-US"/>
        </a:p>
      </dgm:t>
    </dgm:pt>
    <dgm:pt modelId="{CC7CAEB8-7459-4CCC-AA40-8E569C4FAD10}" type="pres">
      <dgm:prSet presAssocID="{25A70EAE-987B-42E1-A9BF-9ECCAB2A290B}" presName="root" presStyleCnt="0">
        <dgm:presLayoutVars>
          <dgm:dir/>
          <dgm:resizeHandles val="exact"/>
        </dgm:presLayoutVars>
      </dgm:prSet>
      <dgm:spPr/>
    </dgm:pt>
    <dgm:pt modelId="{E024B0F2-4BA7-42F0-9FB0-51B87054EE91}" type="pres">
      <dgm:prSet presAssocID="{BA154A1C-96CF-4821-92A9-E4648FF88ED8}" presName="compNode" presStyleCnt="0"/>
      <dgm:spPr/>
    </dgm:pt>
    <dgm:pt modelId="{2470A3C8-7DD4-4818-8753-B3BE337530EA}" type="pres">
      <dgm:prSet presAssocID="{BA154A1C-96CF-4821-92A9-E4648FF88ED8}" presName="bgRect" presStyleLbl="bgShp" presStyleIdx="0" presStyleCnt="3"/>
      <dgm:spPr/>
    </dgm:pt>
    <dgm:pt modelId="{93B7986A-C068-456D-91D1-4F3F830D5B50}" type="pres">
      <dgm:prSet presAssocID="{BA154A1C-96CF-4821-92A9-E4648FF88E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7F328EB-FA14-4F49-90FC-B60E215579CF}" type="pres">
      <dgm:prSet presAssocID="{BA154A1C-96CF-4821-92A9-E4648FF88ED8}" presName="spaceRect" presStyleCnt="0"/>
      <dgm:spPr/>
    </dgm:pt>
    <dgm:pt modelId="{51086C13-DA4C-4A0F-95AE-37F74F0752E2}" type="pres">
      <dgm:prSet presAssocID="{BA154A1C-96CF-4821-92A9-E4648FF88ED8}" presName="parTx" presStyleLbl="revTx" presStyleIdx="0" presStyleCnt="3">
        <dgm:presLayoutVars>
          <dgm:chMax val="0"/>
          <dgm:chPref val="0"/>
        </dgm:presLayoutVars>
      </dgm:prSet>
      <dgm:spPr/>
    </dgm:pt>
    <dgm:pt modelId="{DDBB564B-1AD5-4956-93D3-82F23B5A313A}" type="pres">
      <dgm:prSet presAssocID="{9D5CB54B-7680-4EDB-928E-4C8DE2C4EDDD}" presName="sibTrans" presStyleCnt="0"/>
      <dgm:spPr/>
    </dgm:pt>
    <dgm:pt modelId="{10955783-52E4-4548-A1DE-6B037B86688C}" type="pres">
      <dgm:prSet presAssocID="{0BB5C4AB-8EAC-4D25-B150-382D65B63D87}" presName="compNode" presStyleCnt="0"/>
      <dgm:spPr/>
    </dgm:pt>
    <dgm:pt modelId="{8975F911-D538-42B8-8CD9-5BEDF1F0A6F2}" type="pres">
      <dgm:prSet presAssocID="{0BB5C4AB-8EAC-4D25-B150-382D65B63D87}" presName="bgRect" presStyleLbl="bgShp" presStyleIdx="1" presStyleCnt="3"/>
      <dgm:spPr/>
    </dgm:pt>
    <dgm:pt modelId="{35BF2F1A-D8C3-4936-B249-9435FCF8FD89}" type="pres">
      <dgm:prSet presAssocID="{0BB5C4AB-8EAC-4D25-B150-382D65B63D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EB9D72F-7D2A-4DD7-9FA2-E9F007D1FC09}" type="pres">
      <dgm:prSet presAssocID="{0BB5C4AB-8EAC-4D25-B150-382D65B63D87}" presName="spaceRect" presStyleCnt="0"/>
      <dgm:spPr/>
    </dgm:pt>
    <dgm:pt modelId="{250208DD-6D50-4022-9ED8-ED530974B722}" type="pres">
      <dgm:prSet presAssocID="{0BB5C4AB-8EAC-4D25-B150-382D65B63D87}" presName="parTx" presStyleLbl="revTx" presStyleIdx="1" presStyleCnt="3">
        <dgm:presLayoutVars>
          <dgm:chMax val="0"/>
          <dgm:chPref val="0"/>
        </dgm:presLayoutVars>
      </dgm:prSet>
      <dgm:spPr/>
    </dgm:pt>
    <dgm:pt modelId="{DA1B2AE9-9259-4793-93DA-25C66A110583}" type="pres">
      <dgm:prSet presAssocID="{9549EE09-85B8-4020-B16B-450EF1F3E20C}" presName="sibTrans" presStyleCnt="0"/>
      <dgm:spPr/>
    </dgm:pt>
    <dgm:pt modelId="{A5119029-5304-4CD5-8C27-C8DB7267CB2C}" type="pres">
      <dgm:prSet presAssocID="{8AF6C8B8-F815-4AD2-B73C-A0757CA30C52}" presName="compNode" presStyleCnt="0"/>
      <dgm:spPr/>
    </dgm:pt>
    <dgm:pt modelId="{EDDD915B-1C1C-475C-A650-A2F90FDCA318}" type="pres">
      <dgm:prSet presAssocID="{8AF6C8B8-F815-4AD2-B73C-A0757CA30C52}" presName="bgRect" presStyleLbl="bgShp" presStyleIdx="2" presStyleCnt="3"/>
      <dgm:spPr/>
    </dgm:pt>
    <dgm:pt modelId="{3B4DCE8D-BCB8-4E64-BD44-DFBAFAC4C104}" type="pres">
      <dgm:prSet presAssocID="{8AF6C8B8-F815-4AD2-B73C-A0757CA30C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C37A3D9E-1F32-4846-AC64-E3D8418E99DF}" type="pres">
      <dgm:prSet presAssocID="{8AF6C8B8-F815-4AD2-B73C-A0757CA30C52}" presName="spaceRect" presStyleCnt="0"/>
      <dgm:spPr/>
    </dgm:pt>
    <dgm:pt modelId="{53D5993A-5D31-4104-985F-6A3F0F5942E8}" type="pres">
      <dgm:prSet presAssocID="{8AF6C8B8-F815-4AD2-B73C-A0757CA30C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76C0801-DE5E-4921-83EC-5B5B88B8DD37}" srcId="{25A70EAE-987B-42E1-A9BF-9ECCAB2A290B}" destId="{8AF6C8B8-F815-4AD2-B73C-A0757CA30C52}" srcOrd="2" destOrd="0" parTransId="{6C506B01-AFF9-4E44-AC36-9DB2CB6DBF66}" sibTransId="{5E014F10-BE04-403E-8945-FC9C67B0C556}"/>
    <dgm:cxn modelId="{2B9D8606-A03B-44EE-A47C-BDF9EFB954D9}" srcId="{25A70EAE-987B-42E1-A9BF-9ECCAB2A290B}" destId="{BA154A1C-96CF-4821-92A9-E4648FF88ED8}" srcOrd="0" destOrd="0" parTransId="{F533AF9B-6E56-4822-91DF-B97A389CDDE1}" sibTransId="{9D5CB54B-7680-4EDB-928E-4C8DE2C4EDDD}"/>
    <dgm:cxn modelId="{0E3CDE1A-5AFD-493B-89C9-2B95E07D173B}" srcId="{25A70EAE-987B-42E1-A9BF-9ECCAB2A290B}" destId="{0BB5C4AB-8EAC-4D25-B150-382D65B63D87}" srcOrd="1" destOrd="0" parTransId="{54825BFF-139E-4D9C-8A51-F4F6DCC2C699}" sibTransId="{9549EE09-85B8-4020-B16B-450EF1F3E20C}"/>
    <dgm:cxn modelId="{CAE48E3E-03E4-42CD-9B57-65E0CE5790AA}" type="presOf" srcId="{0BB5C4AB-8EAC-4D25-B150-382D65B63D87}" destId="{250208DD-6D50-4022-9ED8-ED530974B722}" srcOrd="0" destOrd="0" presId="urn:microsoft.com/office/officeart/2018/2/layout/IconVerticalSolidList"/>
    <dgm:cxn modelId="{2E2FE1A1-2FD9-40DC-BDC0-5EA0650DF92D}" type="presOf" srcId="{8AF6C8B8-F815-4AD2-B73C-A0757CA30C52}" destId="{53D5993A-5D31-4104-985F-6A3F0F5942E8}" srcOrd="0" destOrd="0" presId="urn:microsoft.com/office/officeart/2018/2/layout/IconVerticalSolidList"/>
    <dgm:cxn modelId="{3B20BEBB-F95F-4711-81F8-5D6EA652C02D}" type="presOf" srcId="{BA154A1C-96CF-4821-92A9-E4648FF88ED8}" destId="{51086C13-DA4C-4A0F-95AE-37F74F0752E2}" srcOrd="0" destOrd="0" presId="urn:microsoft.com/office/officeart/2018/2/layout/IconVerticalSolidList"/>
    <dgm:cxn modelId="{4D51D2F8-366E-4D2B-AC39-893894F16480}" type="presOf" srcId="{25A70EAE-987B-42E1-A9BF-9ECCAB2A290B}" destId="{CC7CAEB8-7459-4CCC-AA40-8E569C4FAD10}" srcOrd="0" destOrd="0" presId="urn:microsoft.com/office/officeart/2018/2/layout/IconVerticalSolidList"/>
    <dgm:cxn modelId="{AC4E9100-A1C7-49ED-9AFC-6C471D21349D}" type="presParOf" srcId="{CC7CAEB8-7459-4CCC-AA40-8E569C4FAD10}" destId="{E024B0F2-4BA7-42F0-9FB0-51B87054EE91}" srcOrd="0" destOrd="0" presId="urn:microsoft.com/office/officeart/2018/2/layout/IconVerticalSolidList"/>
    <dgm:cxn modelId="{E3BD3952-BDEA-4AE3-BBB6-C7AA567016AA}" type="presParOf" srcId="{E024B0F2-4BA7-42F0-9FB0-51B87054EE91}" destId="{2470A3C8-7DD4-4818-8753-B3BE337530EA}" srcOrd="0" destOrd="0" presId="urn:microsoft.com/office/officeart/2018/2/layout/IconVerticalSolidList"/>
    <dgm:cxn modelId="{8BAAE25D-3C2F-4259-B838-60766520643C}" type="presParOf" srcId="{E024B0F2-4BA7-42F0-9FB0-51B87054EE91}" destId="{93B7986A-C068-456D-91D1-4F3F830D5B50}" srcOrd="1" destOrd="0" presId="urn:microsoft.com/office/officeart/2018/2/layout/IconVerticalSolidList"/>
    <dgm:cxn modelId="{6C28F61D-E014-4EC3-90E8-6C1F7E9759C2}" type="presParOf" srcId="{E024B0F2-4BA7-42F0-9FB0-51B87054EE91}" destId="{37F328EB-FA14-4F49-90FC-B60E215579CF}" srcOrd="2" destOrd="0" presId="urn:microsoft.com/office/officeart/2018/2/layout/IconVerticalSolidList"/>
    <dgm:cxn modelId="{B8A67307-2164-4463-9444-C9D033A22C04}" type="presParOf" srcId="{E024B0F2-4BA7-42F0-9FB0-51B87054EE91}" destId="{51086C13-DA4C-4A0F-95AE-37F74F0752E2}" srcOrd="3" destOrd="0" presId="urn:microsoft.com/office/officeart/2018/2/layout/IconVerticalSolidList"/>
    <dgm:cxn modelId="{8DB48A67-5D8F-4B79-BC98-2E7A896008EE}" type="presParOf" srcId="{CC7CAEB8-7459-4CCC-AA40-8E569C4FAD10}" destId="{DDBB564B-1AD5-4956-93D3-82F23B5A313A}" srcOrd="1" destOrd="0" presId="urn:microsoft.com/office/officeart/2018/2/layout/IconVerticalSolidList"/>
    <dgm:cxn modelId="{76994B6E-BC0B-4DF8-A973-BC6D1859BF86}" type="presParOf" srcId="{CC7CAEB8-7459-4CCC-AA40-8E569C4FAD10}" destId="{10955783-52E4-4548-A1DE-6B037B86688C}" srcOrd="2" destOrd="0" presId="urn:microsoft.com/office/officeart/2018/2/layout/IconVerticalSolidList"/>
    <dgm:cxn modelId="{BBBE0094-4419-43F4-871E-BBF45EAD6444}" type="presParOf" srcId="{10955783-52E4-4548-A1DE-6B037B86688C}" destId="{8975F911-D538-42B8-8CD9-5BEDF1F0A6F2}" srcOrd="0" destOrd="0" presId="urn:microsoft.com/office/officeart/2018/2/layout/IconVerticalSolidList"/>
    <dgm:cxn modelId="{0B6E4D33-0521-49E3-9ACA-C0E0605270A7}" type="presParOf" srcId="{10955783-52E4-4548-A1DE-6B037B86688C}" destId="{35BF2F1A-D8C3-4936-B249-9435FCF8FD89}" srcOrd="1" destOrd="0" presId="urn:microsoft.com/office/officeart/2018/2/layout/IconVerticalSolidList"/>
    <dgm:cxn modelId="{89FE0932-9E2B-49FA-ACF8-CCB0D50FB3EA}" type="presParOf" srcId="{10955783-52E4-4548-A1DE-6B037B86688C}" destId="{8EB9D72F-7D2A-4DD7-9FA2-E9F007D1FC09}" srcOrd="2" destOrd="0" presId="urn:microsoft.com/office/officeart/2018/2/layout/IconVerticalSolidList"/>
    <dgm:cxn modelId="{A190B7C7-6E80-46AA-80E9-D66988A6C841}" type="presParOf" srcId="{10955783-52E4-4548-A1DE-6B037B86688C}" destId="{250208DD-6D50-4022-9ED8-ED530974B722}" srcOrd="3" destOrd="0" presId="urn:microsoft.com/office/officeart/2018/2/layout/IconVerticalSolidList"/>
    <dgm:cxn modelId="{BBE13DFC-B230-420C-ABE2-DF4FA5D51BDA}" type="presParOf" srcId="{CC7CAEB8-7459-4CCC-AA40-8E569C4FAD10}" destId="{DA1B2AE9-9259-4793-93DA-25C66A110583}" srcOrd="3" destOrd="0" presId="urn:microsoft.com/office/officeart/2018/2/layout/IconVerticalSolidList"/>
    <dgm:cxn modelId="{65BA1F23-66B3-44B0-BCAD-94BE4469DD2E}" type="presParOf" srcId="{CC7CAEB8-7459-4CCC-AA40-8E569C4FAD10}" destId="{A5119029-5304-4CD5-8C27-C8DB7267CB2C}" srcOrd="4" destOrd="0" presId="urn:microsoft.com/office/officeart/2018/2/layout/IconVerticalSolidList"/>
    <dgm:cxn modelId="{E8410BE9-7EEC-4D46-9504-CB40694AFF0E}" type="presParOf" srcId="{A5119029-5304-4CD5-8C27-C8DB7267CB2C}" destId="{EDDD915B-1C1C-475C-A650-A2F90FDCA318}" srcOrd="0" destOrd="0" presId="urn:microsoft.com/office/officeart/2018/2/layout/IconVerticalSolidList"/>
    <dgm:cxn modelId="{AECCE0BB-EF09-41D0-A9B7-6E54D6AB2494}" type="presParOf" srcId="{A5119029-5304-4CD5-8C27-C8DB7267CB2C}" destId="{3B4DCE8D-BCB8-4E64-BD44-DFBAFAC4C104}" srcOrd="1" destOrd="0" presId="urn:microsoft.com/office/officeart/2018/2/layout/IconVerticalSolidList"/>
    <dgm:cxn modelId="{C9EE4816-9954-47CD-BC42-F5E6E096BD7D}" type="presParOf" srcId="{A5119029-5304-4CD5-8C27-C8DB7267CB2C}" destId="{C37A3D9E-1F32-4846-AC64-E3D8418E99DF}" srcOrd="2" destOrd="0" presId="urn:microsoft.com/office/officeart/2018/2/layout/IconVerticalSolidList"/>
    <dgm:cxn modelId="{099BEFE6-6130-425A-9296-F14CDC59961B}" type="presParOf" srcId="{A5119029-5304-4CD5-8C27-C8DB7267CB2C}" destId="{53D5993A-5D31-4104-985F-6A3F0F5942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4E8C-289B-4141-9A93-08447B358A4C}">
      <dsp:nvSpPr>
        <dsp:cNvPr id="0" name=""/>
        <dsp:cNvSpPr/>
      </dsp:nvSpPr>
      <dsp:spPr>
        <a:xfrm>
          <a:off x="0" y="2033"/>
          <a:ext cx="6266011" cy="103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4901F-DD54-4D72-908F-A4FD8797B135}">
      <dsp:nvSpPr>
        <dsp:cNvPr id="0" name=""/>
        <dsp:cNvSpPr/>
      </dsp:nvSpPr>
      <dsp:spPr>
        <a:xfrm>
          <a:off x="311764" y="233924"/>
          <a:ext cx="566845" cy="56684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9FE8C-A075-41D0-8A29-CEC9A7A92A17}">
      <dsp:nvSpPr>
        <dsp:cNvPr id="0" name=""/>
        <dsp:cNvSpPr/>
      </dsp:nvSpPr>
      <dsp:spPr>
        <a:xfrm>
          <a:off x="1190374" y="2033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Initially, I was not sure whether to include the LCM samples through my pipeline. </a:t>
          </a:r>
        </a:p>
      </dsp:txBody>
      <dsp:txXfrm>
        <a:off x="1190374" y="2033"/>
        <a:ext cx="5075636" cy="1030627"/>
      </dsp:txXfrm>
    </dsp:sp>
    <dsp:sp modelId="{1AFD6527-D236-4086-B625-48A30C67EED4}">
      <dsp:nvSpPr>
        <dsp:cNvPr id="0" name=""/>
        <dsp:cNvSpPr/>
      </dsp:nvSpPr>
      <dsp:spPr>
        <a:xfrm>
          <a:off x="0" y="1290317"/>
          <a:ext cx="6266011" cy="103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E3698-00F2-4885-9F5E-D6F0C81A0FB7}">
      <dsp:nvSpPr>
        <dsp:cNvPr id="0" name=""/>
        <dsp:cNvSpPr/>
      </dsp:nvSpPr>
      <dsp:spPr>
        <a:xfrm>
          <a:off x="311764" y="1522208"/>
          <a:ext cx="566845" cy="56684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D4C85-A19B-4C83-A90B-601D83BEED1D}">
      <dsp:nvSpPr>
        <dsp:cNvPr id="0" name=""/>
        <dsp:cNvSpPr/>
      </dsp:nvSpPr>
      <dsp:spPr>
        <a:xfrm>
          <a:off x="1190374" y="1290317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had to debate whether to remove the samples with bad quality.</a:t>
          </a:r>
        </a:p>
      </dsp:txBody>
      <dsp:txXfrm>
        <a:off x="1190374" y="1290317"/>
        <a:ext cx="5075636" cy="1030627"/>
      </dsp:txXfrm>
    </dsp:sp>
    <dsp:sp modelId="{072785F3-C3F2-42C1-A5EF-E0DBBAB975B5}">
      <dsp:nvSpPr>
        <dsp:cNvPr id="0" name=""/>
        <dsp:cNvSpPr/>
      </dsp:nvSpPr>
      <dsp:spPr>
        <a:xfrm>
          <a:off x="0" y="2578601"/>
          <a:ext cx="6266011" cy="1030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CED0-D50F-40E9-B986-C948D6012424}">
      <dsp:nvSpPr>
        <dsp:cNvPr id="0" name=""/>
        <dsp:cNvSpPr/>
      </dsp:nvSpPr>
      <dsp:spPr>
        <a:xfrm>
          <a:off x="311764" y="2810493"/>
          <a:ext cx="566845" cy="56684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363A7-DE1F-4456-B5D7-5CA9F6BDB96C}">
      <dsp:nvSpPr>
        <dsp:cNvPr id="0" name=""/>
        <dsp:cNvSpPr/>
      </dsp:nvSpPr>
      <dsp:spPr>
        <a:xfrm>
          <a:off x="1190374" y="2578601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had trouble generating the correlation matrix for the heat map but was able to troubleshoot. </a:t>
          </a:r>
        </a:p>
      </dsp:txBody>
      <dsp:txXfrm>
        <a:off x="1190374" y="2578601"/>
        <a:ext cx="5075636" cy="1030627"/>
      </dsp:txXfrm>
    </dsp:sp>
    <dsp:sp modelId="{852F5AF8-CB0B-403F-AD5E-E4A6729466EF}">
      <dsp:nvSpPr>
        <dsp:cNvPr id="0" name=""/>
        <dsp:cNvSpPr/>
      </dsp:nvSpPr>
      <dsp:spPr>
        <a:xfrm>
          <a:off x="0" y="3866886"/>
          <a:ext cx="6266011" cy="1030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C016B-2326-4DCC-A71D-9AEABE195EC0}">
      <dsp:nvSpPr>
        <dsp:cNvPr id="0" name=""/>
        <dsp:cNvSpPr/>
      </dsp:nvSpPr>
      <dsp:spPr>
        <a:xfrm>
          <a:off x="311764" y="4098777"/>
          <a:ext cx="566845" cy="566845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EDC43-E6C3-49DF-975D-64B1FB6CEFED}">
      <dsp:nvSpPr>
        <dsp:cNvPr id="0" name=""/>
        <dsp:cNvSpPr/>
      </dsp:nvSpPr>
      <dsp:spPr>
        <a:xfrm>
          <a:off x="1190374" y="3866886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tried using </a:t>
          </a:r>
          <a:r>
            <a:rPr lang="en-US" sz="2000" kern="1200" dirty="0" err="1"/>
            <a:t>Enrichr</a:t>
          </a:r>
          <a:r>
            <a:rPr lang="en-US" sz="2000" kern="1200" dirty="0"/>
            <a:t> instead of </a:t>
          </a:r>
          <a:r>
            <a:rPr lang="en-US" sz="2000" kern="1200" dirty="0" err="1"/>
            <a:t>Metascape</a:t>
          </a:r>
          <a:r>
            <a:rPr lang="en-US" sz="2000" kern="1200" dirty="0"/>
            <a:t> in the beginning however it did not give me the results I was looking for. </a:t>
          </a:r>
        </a:p>
      </dsp:txBody>
      <dsp:txXfrm>
        <a:off x="1190374" y="3866886"/>
        <a:ext cx="5075636" cy="103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B0E5-0CF2-9149-8BCF-27CA0EEF9479}">
      <dsp:nvSpPr>
        <dsp:cNvPr id="0" name=""/>
        <dsp:cNvSpPr/>
      </dsp:nvSpPr>
      <dsp:spPr>
        <a:xfrm>
          <a:off x="606660" y="740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to use </a:t>
          </a:r>
          <a:r>
            <a:rPr lang="en-US" sz="2800" kern="1200" dirty="0" err="1"/>
            <a:t>Metascape</a:t>
          </a:r>
          <a:endParaRPr lang="en-US" sz="2800" kern="1200" dirty="0"/>
        </a:p>
      </dsp:txBody>
      <dsp:txXfrm>
        <a:off x="606660" y="740"/>
        <a:ext cx="2856360" cy="1713816"/>
      </dsp:txXfrm>
    </dsp:sp>
    <dsp:sp modelId="{54BDEE52-72D5-E340-A0AD-3F7233E69ED1}">
      <dsp:nvSpPr>
        <dsp:cNvPr id="0" name=""/>
        <dsp:cNvSpPr/>
      </dsp:nvSpPr>
      <dsp:spPr>
        <a:xfrm>
          <a:off x="3748657" y="740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372984"/>
                <a:satOff val="2537"/>
                <a:lumOff val="-687"/>
                <a:alphaOff val="0"/>
                <a:tint val="96000"/>
                <a:lumMod val="104000"/>
              </a:schemeClr>
            </a:gs>
            <a:gs pos="100000">
              <a:schemeClr val="accent5">
                <a:hueOff val="-372984"/>
                <a:satOff val="2537"/>
                <a:lumOff val="-68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to use </a:t>
          </a:r>
          <a:r>
            <a:rPr lang="en-US" sz="2800" kern="1200" dirty="0" err="1"/>
            <a:t>affyQCReport</a:t>
          </a:r>
          <a:endParaRPr lang="en-US" sz="2800" kern="1200" dirty="0"/>
        </a:p>
      </dsp:txBody>
      <dsp:txXfrm>
        <a:off x="3748657" y="740"/>
        <a:ext cx="2856360" cy="1713816"/>
      </dsp:txXfrm>
    </dsp:sp>
    <dsp:sp modelId="{48650C71-ED7C-1F40-9B91-44DA3CB3B64F}">
      <dsp:nvSpPr>
        <dsp:cNvPr id="0" name=""/>
        <dsp:cNvSpPr/>
      </dsp:nvSpPr>
      <dsp:spPr>
        <a:xfrm>
          <a:off x="6890653" y="740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745968"/>
                <a:satOff val="5073"/>
                <a:lumOff val="-1373"/>
                <a:alphaOff val="0"/>
                <a:tint val="96000"/>
                <a:lumMod val="104000"/>
              </a:schemeClr>
            </a:gs>
            <a:gs pos="100000">
              <a:schemeClr val="accent5">
                <a:hueOff val="-745968"/>
                <a:satOff val="5073"/>
                <a:lumOff val="-137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Generating a heatmap using a correlation matrix and </a:t>
          </a:r>
          <a:r>
            <a:rPr lang="en-US" sz="2800" kern="1200" dirty="0" err="1"/>
            <a:t>pheatmap</a:t>
          </a:r>
          <a:endParaRPr lang="en-US" sz="2800" kern="1200" dirty="0"/>
        </a:p>
      </dsp:txBody>
      <dsp:txXfrm>
        <a:off x="6890653" y="740"/>
        <a:ext cx="2856360" cy="1713816"/>
      </dsp:txXfrm>
    </dsp:sp>
    <dsp:sp modelId="{3A733E1C-E720-BA43-9059-9D0D52089527}">
      <dsp:nvSpPr>
        <dsp:cNvPr id="0" name=""/>
        <dsp:cNvSpPr/>
      </dsp:nvSpPr>
      <dsp:spPr>
        <a:xfrm>
          <a:off x="2177658" y="2000193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1118952"/>
                <a:satOff val="7610"/>
                <a:lumOff val="-2060"/>
                <a:alphaOff val="0"/>
                <a:tint val="96000"/>
                <a:lumMod val="104000"/>
              </a:schemeClr>
            </a:gs>
            <a:gs pos="100000">
              <a:schemeClr val="accent5">
                <a:hueOff val="-1118952"/>
                <a:satOff val="7610"/>
                <a:lumOff val="-206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Criteria for removing samples</a:t>
          </a:r>
        </a:p>
      </dsp:txBody>
      <dsp:txXfrm>
        <a:off x="2177658" y="2000193"/>
        <a:ext cx="2856360" cy="1713816"/>
      </dsp:txXfrm>
    </dsp:sp>
    <dsp:sp modelId="{C3D60F27-F006-4E4F-B42E-B681990F70DD}">
      <dsp:nvSpPr>
        <dsp:cNvPr id="0" name=""/>
        <dsp:cNvSpPr/>
      </dsp:nvSpPr>
      <dsp:spPr>
        <a:xfrm>
          <a:off x="5319655" y="2000193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1491936"/>
                <a:satOff val="10146"/>
                <a:lumOff val="-2747"/>
                <a:alphaOff val="0"/>
                <a:tint val="96000"/>
                <a:lumMod val="104000"/>
              </a:schemeClr>
            </a:gs>
            <a:gs pos="100000">
              <a:schemeClr val="accent5">
                <a:hueOff val="-1491936"/>
                <a:satOff val="10146"/>
                <a:lumOff val="-274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to create a pipeline</a:t>
          </a:r>
        </a:p>
      </dsp:txBody>
      <dsp:txXfrm>
        <a:off x="5319655" y="2000193"/>
        <a:ext cx="2856360" cy="1713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0A3C8-7DD4-4818-8753-B3BE337530EA}">
      <dsp:nvSpPr>
        <dsp:cNvPr id="0" name=""/>
        <dsp:cNvSpPr/>
      </dsp:nvSpPr>
      <dsp:spPr>
        <a:xfrm>
          <a:off x="0" y="598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7986A-C068-456D-91D1-4F3F830D5B50}">
      <dsp:nvSpPr>
        <dsp:cNvPr id="0" name=""/>
        <dsp:cNvSpPr/>
      </dsp:nvSpPr>
      <dsp:spPr>
        <a:xfrm>
          <a:off x="423357" y="315492"/>
          <a:ext cx="769740" cy="769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86C13-DA4C-4A0F-95AE-37F74F0752E2}">
      <dsp:nvSpPr>
        <dsp:cNvPr id="0" name=""/>
        <dsp:cNvSpPr/>
      </dsp:nvSpPr>
      <dsp:spPr>
        <a:xfrm>
          <a:off x="1616455" y="598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 was able to run a dataset successfully through my chosen pipeline</a:t>
          </a:r>
        </a:p>
      </dsp:txBody>
      <dsp:txXfrm>
        <a:off x="1616455" y="598"/>
        <a:ext cx="4649555" cy="1399528"/>
      </dsp:txXfrm>
    </dsp:sp>
    <dsp:sp modelId="{8975F911-D538-42B8-8CD9-5BEDF1F0A6F2}">
      <dsp:nvSpPr>
        <dsp:cNvPr id="0" name=""/>
        <dsp:cNvSpPr/>
      </dsp:nvSpPr>
      <dsp:spPr>
        <a:xfrm>
          <a:off x="0" y="1750009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F2F1A-D8C3-4936-B249-9435FCF8FD89}">
      <dsp:nvSpPr>
        <dsp:cNvPr id="0" name=""/>
        <dsp:cNvSpPr/>
      </dsp:nvSpPr>
      <dsp:spPr>
        <a:xfrm>
          <a:off x="423357" y="2064903"/>
          <a:ext cx="769740" cy="769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08DD-6D50-4022-9ED8-ED530974B722}">
      <dsp:nvSpPr>
        <dsp:cNvPr id="0" name=""/>
        <dsp:cNvSpPr/>
      </dsp:nvSpPr>
      <dsp:spPr>
        <a:xfrm>
          <a:off x="1616455" y="1750009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 was able to complete all the final deliverables on time.</a:t>
          </a:r>
        </a:p>
      </dsp:txBody>
      <dsp:txXfrm>
        <a:off x="1616455" y="1750009"/>
        <a:ext cx="4649555" cy="1399528"/>
      </dsp:txXfrm>
    </dsp:sp>
    <dsp:sp modelId="{EDDD915B-1C1C-475C-A650-A2F90FDCA318}">
      <dsp:nvSpPr>
        <dsp:cNvPr id="0" name=""/>
        <dsp:cNvSpPr/>
      </dsp:nvSpPr>
      <dsp:spPr>
        <a:xfrm>
          <a:off x="0" y="3499420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DCE8D-BCB8-4E64-BD44-DFBAFAC4C104}">
      <dsp:nvSpPr>
        <dsp:cNvPr id="0" name=""/>
        <dsp:cNvSpPr/>
      </dsp:nvSpPr>
      <dsp:spPr>
        <a:xfrm>
          <a:off x="423357" y="3814314"/>
          <a:ext cx="769740" cy="769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5993A-5D31-4104-985F-6A3F0F5942E8}">
      <dsp:nvSpPr>
        <dsp:cNvPr id="0" name=""/>
        <dsp:cNvSpPr/>
      </dsp:nvSpPr>
      <dsp:spPr>
        <a:xfrm>
          <a:off x="1616455" y="3499420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 was able to troubleshoot through mentors and other interns.  </a:t>
          </a:r>
        </a:p>
      </dsp:txBody>
      <dsp:txXfrm>
        <a:off x="1616455" y="3499420"/>
        <a:ext cx="4649555" cy="139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0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0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2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65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4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8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9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8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4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4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4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11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0D5C08ED-5359-45AB-A05F-7478E71C9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8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EA696-6A71-9348-8DFF-761E37B47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/>
              <a:t>Bioinformatics Final Deliverables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C51EF-818D-A446-B299-BBFBEE690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4458E7"/>
                </a:solidFill>
              </a:rPr>
              <a:t>Tanish</a:t>
            </a:r>
            <a:r>
              <a:rPr lang="en-US">
                <a:solidFill>
                  <a:srgbClr val="4458E7"/>
                </a:solidFill>
              </a:rPr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23535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Volcano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15">
                <a:extLst>
                  <a:ext uri="{FF2B5EF4-FFF2-40B4-BE49-F238E27FC236}">
                    <a16:creationId xmlns:a16="http://schemas.microsoft.com/office/drawing/2014/main" id="{884E5D6F-146E-BF4D-9016-9D9A3BA43C17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39905" y="2147862"/>
                <a:ext cx="3405573" cy="3499563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285750" indent="-285750" algn="l">
                  <a:buFont typeface="Wingdings 2" charset="2"/>
                  <a:buChar char="•"/>
                </a:pPr>
                <a:r>
                  <a:rPr lang="en-US" b="1" dirty="0"/>
                  <a:t>13,060</a:t>
                </a:r>
                <a:r>
                  <a:rPr lang="en-US" dirty="0"/>
                  <a:t> total genes plotted</a:t>
                </a:r>
              </a:p>
              <a:p>
                <a:pPr marL="285750" indent="-285750" algn="l">
                  <a:buFont typeface="Wingdings 2" charset="2"/>
                  <a:buChar char="•"/>
                </a:pPr>
                <a:r>
                  <a:rPr lang="en-US" dirty="0"/>
                  <a:t>Most notable genes: FOXQ1, CLDN1, CDH3, UGP2, CLCA4, etc.</a:t>
                </a:r>
              </a:p>
              <a:p>
                <a:pPr marL="285750" indent="-285750" algn="l">
                  <a:buFont typeface="Wingdings 2" charset="2"/>
                  <a:buChar char="•"/>
                </a:pPr>
                <a:r>
                  <a:rPr lang="en-US" b="1" dirty="0"/>
                  <a:t>3,093</a:t>
                </a:r>
                <a:r>
                  <a:rPr lang="en-US" dirty="0"/>
                  <a:t> total differentially expressed genes above(or below) a Log Fold Change Threshold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 and below a p-value cutoff of </a:t>
                </a:r>
                <a:r>
                  <a:rPr lang="en-US" b="1" dirty="0"/>
                  <a:t>0.01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marL="285750" indent="-285750" algn="l">
                  <a:buFont typeface="Wingdings 2" charset="2"/>
                  <a:buChar char="•"/>
                </a:pPr>
                <a:r>
                  <a:rPr lang="en-US" b="1" dirty="0"/>
                  <a:t>1,450</a:t>
                </a:r>
                <a:r>
                  <a:rPr lang="en-US" dirty="0"/>
                  <a:t> genes are upregulated</a:t>
                </a:r>
              </a:p>
              <a:p>
                <a:pPr marL="285750" indent="-285750" algn="l">
                  <a:buFont typeface="Wingdings 2" charset="2"/>
                  <a:buChar char="•"/>
                </a:pPr>
                <a:r>
                  <a:rPr lang="en-US" b="1" dirty="0"/>
                  <a:t>1,643</a:t>
                </a:r>
                <a:r>
                  <a:rPr lang="en-US" dirty="0"/>
                  <a:t> genes are downregulated</a:t>
                </a:r>
              </a:p>
              <a:p>
                <a:pPr marL="285750" indent="-285750" algn="l">
                  <a:buFont typeface="Wingdings 2" charset="2"/>
                  <a:buChar char="•"/>
                </a:pPr>
                <a:endParaRPr lang="en-US" dirty="0"/>
              </a:p>
              <a:p>
                <a:pPr marL="285750" indent="-285750" algn="l">
                  <a:buFont typeface="Wingdings 2" charset="2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15">
                <a:extLst>
                  <a:ext uri="{FF2B5EF4-FFF2-40B4-BE49-F238E27FC236}">
                    <a16:creationId xmlns:a16="http://schemas.microsoft.com/office/drawing/2014/main" id="{884E5D6F-146E-BF4D-9016-9D9A3BA43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39905" y="2147862"/>
                <a:ext cx="3405573" cy="3499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DDAFB13-20F3-6645-913E-E9DB2E754D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51" y="1231251"/>
            <a:ext cx="6161183" cy="44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Top Ten Differentially Expressed Genes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3535284B-67E1-6B4B-9864-2FA1DB0804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315" y="1964801"/>
            <a:ext cx="6197668" cy="29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enrichGo</a:t>
            </a:r>
            <a:r>
              <a:rPr lang="en-US" sz="4200" dirty="0"/>
              <a:t> Result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0E8449-9296-4444-83D3-58D66B26B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315" y="1228828"/>
            <a:ext cx="6197668" cy="44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Metascape</a:t>
            </a:r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Gene Analysis Report Plot #1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05" y="2147862"/>
            <a:ext cx="3405573" cy="349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PID SYNDECAN 1 PATHWAY: Deals with tumor cells involved in repairing bone tissue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Positive regulation of transferase activity: Increase in the frequency of transferase activity(transferring of functional groups between molecules)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948F91-C497-124E-BCB4-17CBE8AAE6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51" y="2155428"/>
            <a:ext cx="6161183" cy="25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Metascape</a:t>
            </a:r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Gene Analysis Report Plot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05" y="2147862"/>
            <a:ext cx="3405573" cy="349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Many of the genes related to the colon which is to be expected as we are comparing normal patients and patients with colorectal cancer. 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DF782E-C5D7-0E4C-AB47-81111B382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51" y="1778056"/>
            <a:ext cx="6161183" cy="3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0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STRING PPI Network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A4724B2E-0EA7-3F44-BFCE-64A620DAFA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687" y="0"/>
            <a:ext cx="600452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0767918-CBCB-C743-851D-C51CB7B1FD8C}"/>
              </a:ext>
            </a:extLst>
          </p:cNvPr>
          <p:cNvSpPr/>
          <p:nvPr/>
        </p:nvSpPr>
        <p:spPr>
          <a:xfrm>
            <a:off x="5995542" y="2585157"/>
            <a:ext cx="1659699" cy="1784959"/>
          </a:xfrm>
          <a:prstGeom prst="ellipse">
            <a:avLst/>
          </a:prstGeom>
          <a:solidFill>
            <a:srgbClr val="FF26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F81E0C-8BD2-F24E-A35B-76DD6A8E7248}"/>
              </a:ext>
            </a:extLst>
          </p:cNvPr>
          <p:cNvSpPr/>
          <p:nvPr/>
        </p:nvSpPr>
        <p:spPr>
          <a:xfrm>
            <a:off x="10062994" y="1294356"/>
            <a:ext cx="1267215" cy="1336109"/>
          </a:xfrm>
          <a:prstGeom prst="ellipse">
            <a:avLst/>
          </a:prstGeom>
          <a:solidFill>
            <a:srgbClr val="FF26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899798-2883-CF43-90A9-A8E9665BA72F}"/>
              </a:ext>
            </a:extLst>
          </p:cNvPr>
          <p:cNvSpPr/>
          <p:nvPr/>
        </p:nvSpPr>
        <p:spPr>
          <a:xfrm rot="3539833">
            <a:off x="7268116" y="3020288"/>
            <a:ext cx="1156373" cy="3154740"/>
          </a:xfrm>
          <a:prstGeom prst="ellipse">
            <a:avLst/>
          </a:prstGeom>
          <a:solidFill>
            <a:srgbClr val="FF26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9E69C3F-2EBE-264F-BA20-452DBEF3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Summary</a:t>
            </a: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6FB1E680-1DD7-4A4E-A36A-5539BFA7D8C0}"/>
              </a:ext>
            </a:extLst>
          </p:cNvPr>
          <p:cNvSpPr/>
          <p:nvPr/>
        </p:nvSpPr>
        <p:spPr>
          <a:xfrm rot="5400000">
            <a:off x="2519645" y="1401498"/>
            <a:ext cx="832980" cy="235772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DC3F23DB-0755-5149-B3F4-E07673097C9C}"/>
              </a:ext>
            </a:extLst>
          </p:cNvPr>
          <p:cNvSpPr/>
          <p:nvPr/>
        </p:nvSpPr>
        <p:spPr>
          <a:xfrm rot="5400000">
            <a:off x="4617453" y="1401498"/>
            <a:ext cx="832980" cy="235772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45438A82-71A5-E446-B1C0-EE07B3D71A4F}"/>
              </a:ext>
            </a:extLst>
          </p:cNvPr>
          <p:cNvSpPr/>
          <p:nvPr/>
        </p:nvSpPr>
        <p:spPr>
          <a:xfrm rot="5400000">
            <a:off x="6771628" y="1401498"/>
            <a:ext cx="832980" cy="235772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21512EDE-2B47-C743-BE2D-090A2BC4BCEF}"/>
              </a:ext>
            </a:extLst>
          </p:cNvPr>
          <p:cNvSpPr/>
          <p:nvPr/>
        </p:nvSpPr>
        <p:spPr>
          <a:xfrm rot="5400000">
            <a:off x="8920643" y="1401498"/>
            <a:ext cx="832980" cy="235772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E07940-F67E-8446-9AEC-0A1EF0E6CDBB}"/>
              </a:ext>
            </a:extLst>
          </p:cNvPr>
          <p:cNvSpPr txBox="1"/>
          <p:nvPr/>
        </p:nvSpPr>
        <p:spPr>
          <a:xfrm>
            <a:off x="1853851" y="3131507"/>
            <a:ext cx="200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Quality 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05ACB0-DF71-7C40-B81C-B91EE8BF6A51}"/>
              </a:ext>
            </a:extLst>
          </p:cNvPr>
          <p:cNvSpPr txBox="1"/>
          <p:nvPr/>
        </p:nvSpPr>
        <p:spPr>
          <a:xfrm>
            <a:off x="3951657" y="3131507"/>
            <a:ext cx="200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Finding DEGs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97EEF3-1402-6343-BB13-BE242B00A1D1}"/>
              </a:ext>
            </a:extLst>
          </p:cNvPr>
          <p:cNvSpPr txBox="1"/>
          <p:nvPr/>
        </p:nvSpPr>
        <p:spPr>
          <a:xfrm>
            <a:off x="6096000" y="3131507"/>
            <a:ext cx="206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Functional Analysis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6505E0-D31B-E74E-AFF0-EB16CC543307}"/>
              </a:ext>
            </a:extLst>
          </p:cNvPr>
          <p:cNvSpPr txBox="1"/>
          <p:nvPr/>
        </p:nvSpPr>
        <p:spPr>
          <a:xfrm>
            <a:off x="8250175" y="3131507"/>
            <a:ext cx="214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PPI Network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DE003F-EE84-D646-B947-2FE7E068A751}"/>
              </a:ext>
            </a:extLst>
          </p:cNvPr>
          <p:cNvSpPr txBox="1"/>
          <p:nvPr/>
        </p:nvSpPr>
        <p:spPr>
          <a:xfrm>
            <a:off x="1757273" y="3635310"/>
            <a:ext cx="2097808" cy="268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Used </a:t>
            </a:r>
            <a:r>
              <a:rPr lang="en-US" sz="1400" dirty="0" err="1"/>
              <a:t>affyPLM</a:t>
            </a:r>
            <a:r>
              <a:rPr lang="en-US" sz="1400" dirty="0"/>
              <a:t>, </a:t>
            </a:r>
            <a:r>
              <a:rPr lang="en-US" sz="1400" dirty="0" err="1"/>
              <a:t>affyQCReport</a:t>
            </a:r>
            <a:r>
              <a:rPr lang="en-US" sz="1400" dirty="0"/>
              <a:t>, and </a:t>
            </a:r>
            <a:r>
              <a:rPr lang="en-US" sz="1400" dirty="0" err="1"/>
              <a:t>pheatmap</a:t>
            </a:r>
            <a:r>
              <a:rPr lang="en-US" sz="1400" dirty="0"/>
              <a:t> packages</a:t>
            </a:r>
          </a:p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Generated RLE and NUSE plots and heatmaps. </a:t>
            </a:r>
            <a:endParaRPr lang="en-US" sz="14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rgbClr val="233D3E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Found Samples 6, 8, and 44 as having bad quality and removed them</a:t>
            </a:r>
            <a:endParaRPr lang="en-US" sz="14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rgbClr val="233D3E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FE51ED-5509-E548-BFD5-FCB962A236C6}"/>
              </a:ext>
            </a:extLst>
          </p:cNvPr>
          <p:cNvSpPr txBox="1"/>
          <p:nvPr/>
        </p:nvSpPr>
        <p:spPr>
          <a:xfrm>
            <a:off x="3855076" y="3635310"/>
            <a:ext cx="2149015" cy="13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Used </a:t>
            </a:r>
            <a:r>
              <a:rPr lang="en-US" sz="1400" dirty="0" err="1"/>
              <a:t>model.matrix</a:t>
            </a:r>
            <a:r>
              <a:rPr lang="en-US" sz="1400" dirty="0"/>
              <a:t> and </a:t>
            </a:r>
            <a:r>
              <a:rPr lang="en-US" sz="1400" dirty="0" err="1"/>
              <a:t>EnhancedVolcano</a:t>
            </a:r>
            <a:endParaRPr lang="en-US" sz="1400" dirty="0"/>
          </a:p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Discovered 3,093 differentially expressed genes</a:t>
            </a:r>
            <a:endParaRPr lang="en-US" sz="14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rgbClr val="233D3E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BB2527-ACFE-0044-8C83-4E326934E058}"/>
              </a:ext>
            </a:extLst>
          </p:cNvPr>
          <p:cNvSpPr txBox="1"/>
          <p:nvPr/>
        </p:nvSpPr>
        <p:spPr>
          <a:xfrm>
            <a:off x="6009256" y="3635310"/>
            <a:ext cx="2159339" cy="15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Used </a:t>
            </a:r>
            <a:r>
              <a:rPr lang="en-US" sz="1400" dirty="0" err="1"/>
              <a:t>enrichGO</a:t>
            </a:r>
            <a:r>
              <a:rPr lang="en-US" sz="1400" dirty="0"/>
              <a:t>(), </a:t>
            </a:r>
            <a:r>
              <a:rPr lang="en-US" sz="1400" dirty="0" err="1"/>
              <a:t>enrichKEGG</a:t>
            </a:r>
            <a:r>
              <a:rPr lang="en-US" sz="1400" dirty="0"/>
              <a:t>(), and </a:t>
            </a:r>
            <a:r>
              <a:rPr lang="en-US" sz="1400" dirty="0" err="1"/>
              <a:t>Metascape</a:t>
            </a:r>
            <a:endParaRPr lang="en-US" sz="1400" dirty="0"/>
          </a:p>
          <a:p>
            <a: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259 Genes</a:t>
            </a:r>
          </a:p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B17C70-A021-B84A-8B0A-B9B015573BF6}"/>
              </a:ext>
            </a:extLst>
          </p:cNvPr>
          <p:cNvSpPr txBox="1"/>
          <p:nvPr/>
        </p:nvSpPr>
        <p:spPr>
          <a:xfrm>
            <a:off x="8158270" y="3635124"/>
            <a:ext cx="2232070" cy="67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Used STRING</a:t>
            </a:r>
          </a:p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 2" charset="2"/>
              <a:buChar char=""/>
            </a:pPr>
            <a:r>
              <a:rPr lang="en-US" sz="1400" dirty="0"/>
              <a:t>Used 250 genes</a:t>
            </a:r>
          </a:p>
        </p:txBody>
      </p:sp>
    </p:spTree>
    <p:extLst>
      <p:ext uri="{BB962C8B-B14F-4D97-AF65-F5344CB8AC3E}">
        <p14:creationId xmlns:p14="http://schemas.microsoft.com/office/powerpoint/2010/main" val="216065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190A00-30FE-4641-8A43-843B3841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/>
              <a:t>Challenges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F27B74CF-5F1B-499B-BC1A-A29A863E8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7498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608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F24A-7C7D-5D48-A7B0-00C07CB3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Things Learned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996EF2-FF74-4051-BF9C-428C13CCA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203875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90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6669-6377-D044-9E42-B81D0915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Achievement Highlights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AD3891-B174-4C53-99C7-795B3C544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6009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46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A34DE-02F2-BF45-8BDA-3C0E6678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Background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ED88-017F-5444-A907-089A03B5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Run 44 samples(25 normal and 19 cancer) through a Bioinformatics analysis pipeline.</a:t>
            </a:r>
          </a:p>
          <a:p>
            <a:r>
              <a:rPr lang="en-US" dirty="0"/>
              <a:t>Used GSM21510 and removed LCM samples. </a:t>
            </a:r>
          </a:p>
          <a:p>
            <a:r>
              <a:rPr lang="en-US" dirty="0"/>
              <a:t>Original paper used DeSeq2, DAVID, and STRING, and KEGG pathways.  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1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3BD56-7B01-894C-87F5-735DBE98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One Thing That Makes Me More Excited about Bioinformatics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C45C5-62EE-7B49-8AAD-875634808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Although the field of Bioinformatics is well-developed, there is still a large of amount of area left to explore!</a:t>
            </a:r>
          </a:p>
        </p:txBody>
      </p:sp>
    </p:spTree>
    <p:extLst>
      <p:ext uri="{BB962C8B-B14F-4D97-AF65-F5344CB8AC3E}">
        <p14:creationId xmlns:p14="http://schemas.microsoft.com/office/powerpoint/2010/main" val="189289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C0FE9A7-4DAF-43C6-B6C7-AF2D46FA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/>
              <a:t>RLE Data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968237"/>
            <a:ext cx="3531684" cy="3679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The histogram is centered around 0 which is a sign of good quality.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Samples 6 and 44 stick out in the box plot.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DAF6E-A763-EF47-BD75-40CE0C1C50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155" y="583091"/>
            <a:ext cx="4163913" cy="2966787"/>
          </a:xfrm>
          <a:prstGeom prst="rect">
            <a:avLst/>
          </a:prstGeom>
        </p:spPr>
      </p:pic>
      <p:pic>
        <p:nvPicPr>
          <p:cNvPr id="6" name="Picture 5" descr="A picture containing organ&#10;&#10;Description automatically generated">
            <a:extLst>
              <a:ext uri="{FF2B5EF4-FFF2-40B4-BE49-F238E27FC236}">
                <a16:creationId xmlns:a16="http://schemas.microsoft.com/office/drawing/2014/main" id="{4702EFFF-368C-3043-9748-C1AAC3D399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155" y="3549878"/>
            <a:ext cx="4163913" cy="29667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16B8C-D205-2B49-856E-FA6EB52DA22E}"/>
              </a:ext>
            </a:extLst>
          </p:cNvPr>
          <p:cNvCxnSpPr>
            <a:cxnSpLocks/>
          </p:cNvCxnSpPr>
          <p:nvPr/>
        </p:nvCxnSpPr>
        <p:spPr>
          <a:xfrm flipH="1">
            <a:off x="7634616" y="4132969"/>
            <a:ext cx="338200" cy="35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2E71F7-8E03-D54A-860E-049FDEBFA51C}"/>
              </a:ext>
            </a:extLst>
          </p:cNvPr>
          <p:cNvCxnSpPr>
            <a:cxnSpLocks/>
          </p:cNvCxnSpPr>
          <p:nvPr/>
        </p:nvCxnSpPr>
        <p:spPr>
          <a:xfrm>
            <a:off x="9964455" y="3945699"/>
            <a:ext cx="396660" cy="309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7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C0FE9A7-4DAF-43C6-B6C7-AF2D46FA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dirty="0"/>
              <a:t>NUSE Data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968237"/>
            <a:ext cx="3531684" cy="3679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The histogram is centered around 1 which is a sign of good quality.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Sample 44 sticks out slightly in the box plot. 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DF80658-59ED-4D4E-AEBB-5D83A7C225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08" y="484502"/>
            <a:ext cx="4163913" cy="2967470"/>
          </a:xfrm>
          <a:prstGeom prst="rect">
            <a:avLst/>
          </a:prstGeom>
        </p:spPr>
      </p:pic>
      <p:pic>
        <p:nvPicPr>
          <p:cNvPr id="9" name="Picture 8" descr="A picture containing door&#10;&#10;Description automatically generated">
            <a:extLst>
              <a:ext uri="{FF2B5EF4-FFF2-40B4-BE49-F238E27FC236}">
                <a16:creationId xmlns:a16="http://schemas.microsoft.com/office/drawing/2014/main" id="{F1C197F1-FE95-584C-A0CE-8792CB1BC1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09" y="3421812"/>
            <a:ext cx="4234372" cy="301768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C72B8A-90CE-8940-A08B-80664F2179A1}"/>
              </a:ext>
            </a:extLst>
          </p:cNvPr>
          <p:cNvCxnSpPr>
            <a:cxnSpLocks/>
          </p:cNvCxnSpPr>
          <p:nvPr/>
        </p:nvCxnSpPr>
        <p:spPr>
          <a:xfrm>
            <a:off x="10189924" y="3807831"/>
            <a:ext cx="396660" cy="309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Heat Map (</a:t>
            </a:r>
            <a:r>
              <a:rPr lang="en-US" sz="2400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QCReport</a:t>
            </a:r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05" y="2147862"/>
            <a:ext cx="3405573" cy="349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Samples 6, 8, and 44 stick out slightly in plot which is a sign of bad quality.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However, we can see relatively good clustering which is a sign of overall good quality. </a:t>
            </a:r>
          </a:p>
        </p:txBody>
      </p:sp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8268893-B00D-E847-8164-2D6FEBCBC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938" y="643467"/>
            <a:ext cx="5232009" cy="558081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F5C650-B5F0-A448-9AB1-19E90B9EF6E2}"/>
              </a:ext>
            </a:extLst>
          </p:cNvPr>
          <p:cNvCxnSpPr>
            <a:cxnSpLocks/>
          </p:cNvCxnSpPr>
          <p:nvPr/>
        </p:nvCxnSpPr>
        <p:spPr>
          <a:xfrm>
            <a:off x="5467611" y="4843762"/>
            <a:ext cx="4575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D7836F-F799-EA42-A101-E812B4A5B375}"/>
              </a:ext>
            </a:extLst>
          </p:cNvPr>
          <p:cNvCxnSpPr>
            <a:cxnSpLocks/>
          </p:cNvCxnSpPr>
          <p:nvPr/>
        </p:nvCxnSpPr>
        <p:spPr>
          <a:xfrm>
            <a:off x="5467611" y="5058792"/>
            <a:ext cx="4575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B69AF1-CF8C-4145-A012-21DFE3DBE1DF}"/>
              </a:ext>
            </a:extLst>
          </p:cNvPr>
          <p:cNvCxnSpPr>
            <a:cxnSpLocks/>
          </p:cNvCxnSpPr>
          <p:nvPr/>
        </p:nvCxnSpPr>
        <p:spPr>
          <a:xfrm>
            <a:off x="5394410" y="996184"/>
            <a:ext cx="4575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9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Heat Map (</a:t>
            </a:r>
            <a:r>
              <a:rPr lang="en-US"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pheatmap</a:t>
            </a:r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05" y="2147862"/>
            <a:ext cx="3405573" cy="349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Sample 44(GSM49142) sticks out. 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We see good clustering here as well. 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045BCD-FA24-684A-BDFA-5272BBB925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51" y="1238952"/>
            <a:ext cx="6161183" cy="438984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619CE5-C66A-A340-9919-E5BF762F81B8}"/>
              </a:ext>
            </a:extLst>
          </p:cNvPr>
          <p:cNvCxnSpPr>
            <a:cxnSpLocks/>
          </p:cNvCxnSpPr>
          <p:nvPr/>
        </p:nvCxnSpPr>
        <p:spPr>
          <a:xfrm flipV="1">
            <a:off x="8304757" y="5628794"/>
            <a:ext cx="0" cy="399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5DC636-77E2-4E48-A0EC-90F50E6ABA74}"/>
              </a:ext>
            </a:extLst>
          </p:cNvPr>
          <p:cNvCxnSpPr>
            <a:cxnSpLocks/>
          </p:cNvCxnSpPr>
          <p:nvPr/>
        </p:nvCxnSpPr>
        <p:spPr>
          <a:xfrm flipH="1">
            <a:off x="11266698" y="3280096"/>
            <a:ext cx="407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4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PCA Plot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05" y="2147862"/>
            <a:ext cx="3405573" cy="349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Again, we see Samples 6, 8, and 44 as outliers (bad quality). 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Overall, we can see a clear control group cluster and a cancer group cluster. </a:t>
            </a:r>
          </a:p>
        </p:txBody>
      </p:sp>
      <p:pic>
        <p:nvPicPr>
          <p:cNvPr id="4" name="Picture 3" descr="A picture containing large, lot, people, group&#10;&#10;Description automatically generated">
            <a:extLst>
              <a:ext uri="{FF2B5EF4-FFF2-40B4-BE49-F238E27FC236}">
                <a16:creationId xmlns:a16="http://schemas.microsoft.com/office/drawing/2014/main" id="{2669A6CF-C24B-9B45-B0E1-41FBA5EF7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51" y="1231251"/>
            <a:ext cx="6161183" cy="4405244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DB94FD4A-DF21-9646-86CC-E7C5CA4FFC9F}"/>
              </a:ext>
            </a:extLst>
          </p:cNvPr>
          <p:cNvSpPr/>
          <p:nvPr/>
        </p:nvSpPr>
        <p:spPr>
          <a:xfrm>
            <a:off x="8599119" y="4365321"/>
            <a:ext cx="294360" cy="294360"/>
          </a:xfrm>
          <a:prstGeom prst="donut">
            <a:avLst>
              <a:gd name="adj" fmla="val 78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BF41FF0B-DB21-E341-9FF8-F13DF471B65E}"/>
              </a:ext>
            </a:extLst>
          </p:cNvPr>
          <p:cNvSpPr/>
          <p:nvPr/>
        </p:nvSpPr>
        <p:spPr>
          <a:xfrm>
            <a:off x="8839201" y="5056341"/>
            <a:ext cx="294360" cy="294360"/>
          </a:xfrm>
          <a:prstGeom prst="donut">
            <a:avLst>
              <a:gd name="adj" fmla="val 78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18EE3F15-121A-2248-9D50-72A10DD37ED4}"/>
              </a:ext>
            </a:extLst>
          </p:cNvPr>
          <p:cNvSpPr/>
          <p:nvPr/>
        </p:nvSpPr>
        <p:spPr>
          <a:xfrm>
            <a:off x="10632511" y="4512501"/>
            <a:ext cx="294360" cy="294360"/>
          </a:xfrm>
          <a:prstGeom prst="donut">
            <a:avLst>
              <a:gd name="adj" fmla="val 78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EB605E-C2E2-0248-9347-6373AD638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444" y="966851"/>
            <a:ext cx="6889930" cy="4626864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dirty="0"/>
              <a:t>Samples 6, 8, and 44 were removed before performing further analysis.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50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361EA9-FD73-E84A-A773-ABB54C8E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PCA Plot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E5D6F-146E-BF4D-9016-9D9A3BA4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05" y="2147862"/>
            <a:ext cx="3405573" cy="349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There are arguably no outliers(possibly #11)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dirty="0"/>
              <a:t>Very clear clustering</a:t>
            </a:r>
          </a:p>
        </p:txBody>
      </p:sp>
      <p:pic>
        <p:nvPicPr>
          <p:cNvPr id="3" name="Picture 2" descr="A picture containing people, large, lot, group&#10;&#10;Description automatically generated">
            <a:extLst>
              <a:ext uri="{FF2B5EF4-FFF2-40B4-BE49-F238E27FC236}">
                <a16:creationId xmlns:a16="http://schemas.microsoft.com/office/drawing/2014/main" id="{CF4BA418-1677-5442-AC0D-6C486AE596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51" y="1231251"/>
            <a:ext cx="6161183" cy="44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6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33D3E"/>
      </a:dk2>
      <a:lt2>
        <a:srgbClr val="E8E7E2"/>
      </a:lt2>
      <a:accent1>
        <a:srgbClr val="4458E7"/>
      </a:accent1>
      <a:accent2>
        <a:srgbClr val="1B7DD2"/>
      </a:accent2>
      <a:accent3>
        <a:srgbClr val="24B4BB"/>
      </a:accent3>
      <a:accent4>
        <a:srgbClr val="18BA7E"/>
      </a:accent4>
      <a:accent5>
        <a:srgbClr val="25BC45"/>
      </a:accent5>
      <a:accent6>
        <a:srgbClr val="39BB18"/>
      </a:accent6>
      <a:hlink>
        <a:srgbClr val="319356"/>
      </a:hlink>
      <a:folHlink>
        <a:srgbClr val="848484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596</Words>
  <Application>Microsoft Macintosh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Georgia Pro Cond Light</vt:lpstr>
      <vt:lpstr>Speak Pro</vt:lpstr>
      <vt:lpstr>Wingdings 2</vt:lpstr>
      <vt:lpstr>SlateVTI</vt:lpstr>
      <vt:lpstr>Bioinformatics Final Deliverables</vt:lpstr>
      <vt:lpstr>Background</vt:lpstr>
      <vt:lpstr>RLE Data</vt:lpstr>
      <vt:lpstr>NUSE Data</vt:lpstr>
      <vt:lpstr>Heat Map (QCReport)</vt:lpstr>
      <vt:lpstr>Heat Map (pheatmap)</vt:lpstr>
      <vt:lpstr>PCA Plot</vt:lpstr>
      <vt:lpstr>Samples 6, 8, and 44 were removed before performing further analysis.</vt:lpstr>
      <vt:lpstr>PCA Plot #2</vt:lpstr>
      <vt:lpstr>Volcano Plot</vt:lpstr>
      <vt:lpstr>Top Ten Differentially Expressed Genes</vt:lpstr>
      <vt:lpstr>enrichGo Result</vt:lpstr>
      <vt:lpstr>Metascape Gene Analysis Report Plot #1</vt:lpstr>
      <vt:lpstr>Metascape Gene Analysis Report Plot #2</vt:lpstr>
      <vt:lpstr>STRING PPI Network</vt:lpstr>
      <vt:lpstr>Pipeline Summary</vt:lpstr>
      <vt:lpstr>Challenges</vt:lpstr>
      <vt:lpstr>Things Learned</vt:lpstr>
      <vt:lpstr>Achievement Highlights</vt:lpstr>
      <vt:lpstr>One Thing That Makes Me More Excited about Bioinformatics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Final Deliverables</dc:title>
  <dc:creator>Tanish Kumar</dc:creator>
  <cp:lastModifiedBy>Tanish Kumar</cp:lastModifiedBy>
  <cp:revision>5</cp:revision>
  <dcterms:created xsi:type="dcterms:W3CDTF">2020-07-23T02:32:44Z</dcterms:created>
  <dcterms:modified xsi:type="dcterms:W3CDTF">2020-07-28T02:00:48Z</dcterms:modified>
</cp:coreProperties>
</file>